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903" r:id="rId3"/>
    <p:sldId id="904" r:id="rId4"/>
    <p:sldId id="905" r:id="rId5"/>
    <p:sldId id="918" r:id="rId6"/>
    <p:sldId id="919" r:id="rId7"/>
    <p:sldId id="920" r:id="rId8"/>
    <p:sldId id="921" r:id="rId9"/>
    <p:sldId id="922" r:id="rId10"/>
    <p:sldId id="924" r:id="rId11"/>
    <p:sldId id="925" r:id="rId12"/>
    <p:sldId id="926" r:id="rId13"/>
    <p:sldId id="927" r:id="rId14"/>
    <p:sldId id="928" r:id="rId15"/>
    <p:sldId id="929" r:id="rId16"/>
    <p:sldId id="930" r:id="rId17"/>
    <p:sldId id="931" r:id="rId18"/>
    <p:sldId id="932" r:id="rId19"/>
    <p:sldId id="933" r:id="rId20"/>
    <p:sldId id="934" r:id="rId21"/>
    <p:sldId id="935" r:id="rId22"/>
    <p:sldId id="936" r:id="rId23"/>
    <p:sldId id="937" r:id="rId24"/>
    <p:sldId id="938" r:id="rId25"/>
    <p:sldId id="939" r:id="rId26"/>
    <p:sldId id="940" r:id="rId27"/>
    <p:sldId id="941" r:id="rId28"/>
    <p:sldId id="942" r:id="rId29"/>
    <p:sldId id="943" r:id="rId30"/>
    <p:sldId id="944" r:id="rId31"/>
    <p:sldId id="945" r:id="rId32"/>
    <p:sldId id="946" r:id="rId33"/>
    <p:sldId id="947" r:id="rId34"/>
    <p:sldId id="948" r:id="rId35"/>
    <p:sldId id="949" r:id="rId36"/>
    <p:sldId id="1004" r:id="rId37"/>
    <p:sldId id="950" r:id="rId38"/>
    <p:sldId id="951" r:id="rId39"/>
    <p:sldId id="952" r:id="rId40"/>
    <p:sldId id="953" r:id="rId41"/>
    <p:sldId id="954" r:id="rId42"/>
    <p:sldId id="955" r:id="rId43"/>
    <p:sldId id="956" r:id="rId44"/>
    <p:sldId id="957" r:id="rId45"/>
    <p:sldId id="958" r:id="rId46"/>
    <p:sldId id="959" r:id="rId47"/>
    <p:sldId id="960" r:id="rId48"/>
    <p:sldId id="961" r:id="rId49"/>
    <p:sldId id="962" r:id="rId50"/>
    <p:sldId id="963" r:id="rId51"/>
    <p:sldId id="964" r:id="rId52"/>
    <p:sldId id="965" r:id="rId53"/>
    <p:sldId id="966" r:id="rId54"/>
    <p:sldId id="967" r:id="rId55"/>
    <p:sldId id="968" r:id="rId56"/>
    <p:sldId id="969" r:id="rId57"/>
    <p:sldId id="970" r:id="rId58"/>
    <p:sldId id="971" r:id="rId59"/>
    <p:sldId id="972" r:id="rId60"/>
    <p:sldId id="973" r:id="rId61"/>
    <p:sldId id="974" r:id="rId62"/>
  </p:sldIdLst>
  <p:sldSz cx="9144000" cy="6858000" type="screen4x3"/>
  <p:notesSz cx="6446520" cy="9826625"/>
  <p:defaultTextStyle>
    <a:defPPr>
      <a:defRPr lang="zh-CN"/>
    </a:defPPr>
    <a:lvl1pPr marL="0" lvl="0"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DFC"/>
    <a:srgbClr val="3399FF"/>
    <a:srgbClr val="CCFF33"/>
    <a:srgbClr val="F8F8F8"/>
    <a:srgbClr val="FF0066"/>
    <a:srgbClr val="FF99CC"/>
    <a:srgbClr val="FF9900"/>
    <a:srgbClr val="33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57"/>
  </p:normalViewPr>
  <p:slideViewPr>
    <p:cSldViewPr showGuides="1">
      <p:cViewPr varScale="1">
        <p:scale>
          <a:sx n="119" d="100"/>
          <a:sy n="119" d="100"/>
        </p:scale>
        <p:origin x="1362" y="5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396" name="Rectangle 4"/>
          <p:cNvSpPr>
            <a:spLocks noGrp="1" noRot="1" noChangeAspect="1"/>
          </p:cNvSpPr>
          <p:nvPr>
            <p:ph type="sldImg"/>
          </p:nvPr>
        </p:nvSpPr>
        <p:spPr>
          <a:xfrm>
            <a:off x="766763" y="735013"/>
            <a:ext cx="4916487" cy="3687762"/>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858838" y="4667250"/>
            <a:ext cx="4729163" cy="44243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dirty="0"/>
            </a:lvl1pPr>
          </a:lstStyle>
          <a:p>
            <a:pPr>
              <a:defRPr/>
            </a:pPr>
            <a:fld id="{1291D9DD-5C7A-4473-8C1E-373C1C0DFEFE}" type="slidenum">
              <a:rPr lang="en-US" altLang="zh-CN"/>
            </a:fld>
            <a:endParaRPr lang="en-US" altLang="zh-CN"/>
          </a:p>
        </p:txBody>
      </p:sp>
    </p:spTree>
  </p:cSld>
  <p:clrMapOvr>
    <a:masterClrMapping/>
  </p:clrMapOvr>
  <p:transition>
    <p:pull dir="ld"/>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5800" y="1981200"/>
            <a:ext cx="7772400" cy="4114800"/>
          </a:xfrm>
        </p:spPr>
        <p:txBody>
          <a:bodyPr rtlCol="0">
            <a:normAutofit/>
          </a:bodyPr>
          <a:lstStyle/>
          <a:p>
            <a:pPr lvl="0"/>
            <a:endParaRPr lang="zh-CN" altLang="en-US" noProof="0" smtClean="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dirty="0"/>
            </a:lvl1pPr>
          </a:lstStyle>
          <a:p>
            <a:pPr>
              <a:defRPr/>
            </a:pPr>
            <a:fld id="{A4491294-B7D9-42C9-9C6D-74AAACCB4B52}" type="slidenum">
              <a:rPr lang="en-US" altLang="zh-CN"/>
            </a:fld>
            <a:endParaRPr lang="en-US" altLang="zh-CN"/>
          </a:p>
        </p:txBody>
      </p:sp>
    </p:spTree>
  </p:cSld>
  <p:clrMapOvr>
    <a:masterClrMapping/>
  </p:clrMapOvr>
  <p:transition>
    <p:pull dir="ld"/>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pull dir="ld"/>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9" Type="http://schemas.openxmlformats.org/officeDocument/2006/relationships/image" Target="../media/image29.wmf"/><Relationship Id="rId8" Type="http://schemas.openxmlformats.org/officeDocument/2006/relationships/oleObject" Target="../embeddings/oleObject7.bin"/><Relationship Id="rId7" Type="http://schemas.openxmlformats.org/officeDocument/2006/relationships/image" Target="../media/image28.wmf"/><Relationship Id="rId6" Type="http://schemas.openxmlformats.org/officeDocument/2006/relationships/oleObject" Target="../embeddings/oleObject6.bin"/><Relationship Id="rId5" Type="http://schemas.openxmlformats.org/officeDocument/2006/relationships/image" Target="../media/image27.wmf"/><Relationship Id="rId4" Type="http://schemas.openxmlformats.org/officeDocument/2006/relationships/oleObject" Target="../embeddings/oleObject5.bin"/><Relationship Id="rId3" Type="http://schemas.openxmlformats.org/officeDocument/2006/relationships/oleObject" Target="../embeddings/oleObject4.bin"/><Relationship Id="rId2" Type="http://schemas.openxmlformats.org/officeDocument/2006/relationships/image" Target="../media/image26.wmf"/><Relationship Id="rId13" Type="http://schemas.openxmlformats.org/officeDocument/2006/relationships/vmlDrawing" Target="../drawings/vmlDrawing3.vml"/><Relationship Id="rId12" Type="http://schemas.openxmlformats.org/officeDocument/2006/relationships/slideLayout" Target="../slideLayouts/slideLayout7.xml"/><Relationship Id="rId11" Type="http://schemas.openxmlformats.org/officeDocument/2006/relationships/image" Target="../media/image30.wmf"/><Relationship Id="rId10" Type="http://schemas.openxmlformats.org/officeDocument/2006/relationships/oleObject" Target="../embeddings/oleObject8.bin"/><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32.wmf"/><Relationship Id="rId3" Type="http://schemas.openxmlformats.org/officeDocument/2006/relationships/oleObject" Target="../embeddings/oleObject10.bin"/><Relationship Id="rId2" Type="http://schemas.openxmlformats.org/officeDocument/2006/relationships/image" Target="../media/image31.wmf"/><Relationship Id="rId1" Type="http://schemas.openxmlformats.org/officeDocument/2006/relationships/oleObject" Target="../embeddings/oleObject9.bin"/></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35.wmf"/><Relationship Id="rId5" Type="http://schemas.openxmlformats.org/officeDocument/2006/relationships/oleObject" Target="../embeddings/oleObject13.bin"/><Relationship Id="rId4" Type="http://schemas.openxmlformats.org/officeDocument/2006/relationships/image" Target="../media/image34.wmf"/><Relationship Id="rId3" Type="http://schemas.openxmlformats.org/officeDocument/2006/relationships/oleObject" Target="../embeddings/oleObject12.bin"/><Relationship Id="rId2" Type="http://schemas.openxmlformats.org/officeDocument/2006/relationships/image" Target="../media/image33.wmf"/><Relationship Id="rId1" Type="http://schemas.openxmlformats.org/officeDocument/2006/relationships/oleObject" Target="../embeddings/oleObject11.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39.wmf"/><Relationship Id="rId7" Type="http://schemas.openxmlformats.org/officeDocument/2006/relationships/oleObject" Target="../embeddings/oleObject17.bin"/><Relationship Id="rId6" Type="http://schemas.openxmlformats.org/officeDocument/2006/relationships/image" Target="../media/image38.wmf"/><Relationship Id="rId5" Type="http://schemas.openxmlformats.org/officeDocument/2006/relationships/oleObject" Target="../embeddings/oleObject16.bin"/><Relationship Id="rId4" Type="http://schemas.openxmlformats.org/officeDocument/2006/relationships/image" Target="../media/image37.wmf"/><Relationship Id="rId3" Type="http://schemas.openxmlformats.org/officeDocument/2006/relationships/oleObject" Target="../embeddings/oleObject15.bin"/><Relationship Id="rId2" Type="http://schemas.openxmlformats.org/officeDocument/2006/relationships/image" Target="../media/image36.wmf"/><Relationship Id="rId12" Type="http://schemas.openxmlformats.org/officeDocument/2006/relationships/vmlDrawing" Target="../drawings/vmlDrawing6.vml"/><Relationship Id="rId11" Type="http://schemas.openxmlformats.org/officeDocument/2006/relationships/slideLayout" Target="../slideLayouts/slideLayout7.xml"/><Relationship Id="rId10" Type="http://schemas.openxmlformats.org/officeDocument/2006/relationships/image" Target="../media/image40.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43.wmf"/><Relationship Id="rId5" Type="http://schemas.openxmlformats.org/officeDocument/2006/relationships/oleObject" Target="../embeddings/oleObject21.bin"/><Relationship Id="rId4" Type="http://schemas.openxmlformats.org/officeDocument/2006/relationships/image" Target="../media/image42.wmf"/><Relationship Id="rId3" Type="http://schemas.openxmlformats.org/officeDocument/2006/relationships/oleObject" Target="../embeddings/oleObject20.bin"/><Relationship Id="rId2" Type="http://schemas.openxmlformats.org/officeDocument/2006/relationships/image" Target="../media/image41.wmf"/><Relationship Id="rId1"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image" Target="../media/image45.wmf"/><Relationship Id="rId3" Type="http://schemas.openxmlformats.org/officeDocument/2006/relationships/oleObject" Target="../embeddings/oleObject23.bin"/><Relationship Id="rId2" Type="http://schemas.openxmlformats.org/officeDocument/2006/relationships/image" Target="../media/image44.wmf"/><Relationship Id="rId1" Type="http://schemas.openxmlformats.org/officeDocument/2006/relationships/oleObject" Target="../embeddings/oleObject22.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46.wmf"/><Relationship Id="rId1"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47.wmf"/><Relationship Id="rId1"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48.wmf"/><Relationship Id="rId1" Type="http://schemas.openxmlformats.org/officeDocument/2006/relationships/oleObject" Target="../embeddings/oleObject26.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49.wmf"/><Relationship Id="rId1"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28.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51.wmf"/><Relationship Id="rId1" Type="http://schemas.openxmlformats.org/officeDocument/2006/relationships/oleObject" Target="../embeddings/oleObject29.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52.wmf"/><Relationship Id="rId1" Type="http://schemas.openxmlformats.org/officeDocument/2006/relationships/oleObject" Target="../embeddings/oleObject30.bin"/></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54.wmf"/><Relationship Id="rId3" Type="http://schemas.openxmlformats.org/officeDocument/2006/relationships/oleObject" Target="../embeddings/oleObject32.bin"/><Relationship Id="rId2" Type="http://schemas.openxmlformats.org/officeDocument/2006/relationships/image" Target="../media/image53.wmf"/><Relationship Id="rId1" Type="http://schemas.openxmlformats.org/officeDocument/2006/relationships/oleObject" Target="../embeddings/oleObject31.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55.wmf"/><Relationship Id="rId1" Type="http://schemas.openxmlformats.org/officeDocument/2006/relationships/oleObject" Target="../embeddings/oleObject33.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56.wmf"/><Relationship Id="rId1" Type="http://schemas.openxmlformats.org/officeDocument/2006/relationships/oleObject" Target="../embeddings/oleObject3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57.wmf"/><Relationship Id="rId1" Type="http://schemas.openxmlformats.org/officeDocument/2006/relationships/oleObject" Target="../embeddings/oleObject35.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w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w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eaLnBrk="0" hangingPunct="0"/>
            <a:r>
              <a:rPr lang="zh-CN" altLang="en-US" sz="3200" b="1" i="0" dirty="0">
                <a:solidFill>
                  <a:schemeClr val="bg1"/>
                </a:solidFill>
                <a:latin typeface="Times New Roman" panose="02020603050405020304" pitchFamily="18" charset="0"/>
                <a:ea typeface="宋体" panose="02010600030101010101" pitchFamily="2" charset="-122"/>
              </a:rPr>
              <a:t>第二章 </a:t>
            </a:r>
            <a:r>
              <a:rPr lang="zh-CN" altLang="en-US" sz="3200" b="1" i="0" dirty="0">
                <a:solidFill>
                  <a:schemeClr val="bg1"/>
                </a:solidFill>
                <a:sym typeface="+mn-ea"/>
              </a:rPr>
              <a:t>宽禁带半导体材料制备</a:t>
            </a:r>
            <a:r>
              <a:rPr lang="zh-CN" altLang="en-US" sz="3200" b="1" i="0" dirty="0">
                <a:solidFill>
                  <a:schemeClr val="bg1"/>
                </a:solidFill>
                <a:latin typeface="Times New Roman" panose="02020603050405020304" pitchFamily="18" charset="0"/>
                <a:ea typeface="宋体" panose="02010600030101010101" pitchFamily="2" charset="-122"/>
              </a:rPr>
              <a:t>（第</a:t>
            </a:r>
            <a:r>
              <a:rPr lang="en-US" altLang="zh-CN" sz="3200" b="1" i="0" dirty="0">
                <a:solidFill>
                  <a:schemeClr val="bg1"/>
                </a:solidFill>
                <a:latin typeface="Times New Roman" panose="02020603050405020304" pitchFamily="18" charset="0"/>
                <a:ea typeface="宋体" panose="02010600030101010101" pitchFamily="2" charset="-122"/>
              </a:rPr>
              <a:t>4</a:t>
            </a:r>
            <a:r>
              <a:rPr lang="zh-CN" altLang="en-US" sz="3200" b="1" i="0" dirty="0">
                <a:solidFill>
                  <a:schemeClr val="bg1"/>
                </a:solidFill>
                <a:latin typeface="Times New Roman" panose="02020603050405020304" pitchFamily="18" charset="0"/>
                <a:ea typeface="宋体" panose="02010600030101010101" pitchFamily="2" charset="-122"/>
              </a:rPr>
              <a:t>－</a:t>
            </a:r>
            <a:r>
              <a:rPr lang="en-US" altLang="zh-CN" sz="3200" b="1" i="0" dirty="0">
                <a:solidFill>
                  <a:schemeClr val="bg1"/>
                </a:solidFill>
                <a:latin typeface="Times New Roman" panose="02020603050405020304" pitchFamily="18" charset="0"/>
                <a:ea typeface="宋体" panose="02010600030101010101" pitchFamily="2" charset="-122"/>
              </a:rPr>
              <a:t>6</a:t>
            </a:r>
            <a:r>
              <a:rPr lang="zh-CN" altLang="en-US" sz="3200" b="1" i="0" dirty="0">
                <a:solidFill>
                  <a:schemeClr val="bg1"/>
                </a:solidFill>
                <a:latin typeface="Times New Roman" panose="02020603050405020304" pitchFamily="18" charset="0"/>
                <a:ea typeface="宋体" panose="02010600030101010101" pitchFamily="2" charset="-122"/>
              </a:rPr>
              <a:t>次课）</a:t>
            </a:r>
            <a:br>
              <a:rPr lang="zh-CN" altLang="en-US" sz="2100" b="1" i="0" dirty="0">
                <a:solidFill>
                  <a:schemeClr val="bg1"/>
                </a:solidFill>
                <a:latin typeface="Times New Roman" panose="02020603050405020304" pitchFamily="18" charset="0"/>
                <a:ea typeface="宋体" panose="02010600030101010101" pitchFamily="2" charset="-122"/>
              </a:rPr>
            </a:br>
            <a:r>
              <a:rPr lang="en-US" altLang="zh-CN" sz="2100" b="1" i="0" dirty="0">
                <a:solidFill>
                  <a:schemeClr val="bg1"/>
                </a:solidFill>
                <a:latin typeface="Times New Roman" panose="02020603050405020304" pitchFamily="18" charset="0"/>
                <a:ea typeface="宋体" panose="02010600030101010101" pitchFamily="2" charset="-122"/>
              </a:rPr>
              <a:t> </a:t>
            </a:r>
            <a:endParaRPr lang="en-US" altLang="zh-CN" sz="2100" b="1" i="0"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i="0" dirty="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mj-ea"/>
                <a:ea typeface="+mj-ea"/>
              </a:rPr>
              <a:t>§2.1</a:t>
            </a:r>
            <a:r>
              <a:rPr lang="en-US" altLang="zh-CN" sz="2800" b="1" i="0" dirty="0">
                <a:solidFill>
                  <a:schemeClr val="bg1"/>
                </a:solidFill>
                <a:latin typeface="+mj-ea"/>
                <a:ea typeface="+mj-ea"/>
                <a:sym typeface="+mn-ea"/>
              </a:rPr>
              <a:t>主要制备技术</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a:solidFill>
                  <a:srgbClr val="FFC000"/>
                </a:solidFill>
                <a:latin typeface="+mj-ea"/>
                <a:ea typeface="+mj-ea"/>
              </a:rPr>
              <a:t>§2.2 MOCVD</a:t>
            </a:r>
            <a:r>
              <a:rPr lang="zh-CN" altLang="en-US" sz="2800" b="1" i="0" dirty="0" smtClean="0">
                <a:solidFill>
                  <a:srgbClr val="FFC000"/>
                </a:solidFill>
                <a:latin typeface="+mj-ea"/>
                <a:ea typeface="+mj-ea"/>
              </a:rPr>
              <a:t>原理</a:t>
            </a:r>
            <a:endParaRPr lang="en-US" altLang="zh-CN" sz="2800" b="1" i="0" dirty="0" smtClean="0">
              <a:solidFill>
                <a:srgbClr val="FFC000"/>
              </a:solidFill>
              <a:latin typeface="+mj-ea"/>
              <a:ea typeface="+mj-ea"/>
            </a:endParaRPr>
          </a:p>
          <a:p>
            <a:pPr eaLnBrk="0" hangingPunct="0">
              <a:lnSpc>
                <a:spcPct val="150000"/>
              </a:lnSpc>
            </a:pPr>
            <a:r>
              <a:rPr lang="en-US" altLang="zh-CN" sz="2800" b="1" i="0" dirty="0" smtClean="0">
                <a:solidFill>
                  <a:schemeClr val="bg1"/>
                </a:solidFill>
                <a:latin typeface="+mj-ea"/>
                <a:ea typeface="+mj-ea"/>
              </a:rPr>
              <a:t>	§2.3 </a:t>
            </a:r>
            <a:r>
              <a:rPr lang="en-US" altLang="zh-CN" sz="2800" b="1" i="0" dirty="0" err="1">
                <a:solidFill>
                  <a:schemeClr val="bg1"/>
                </a:solidFill>
                <a:latin typeface="+mj-ea"/>
              </a:rPr>
              <a:t>InGaN</a:t>
            </a:r>
            <a:r>
              <a:rPr lang="zh-CN" altLang="en-US" sz="2800" b="1" i="0" dirty="0">
                <a:solidFill>
                  <a:schemeClr val="bg1"/>
                </a:solidFill>
                <a:latin typeface="+mj-ea"/>
              </a:rPr>
              <a:t>，</a:t>
            </a:r>
            <a:r>
              <a:rPr lang="en-US" altLang="zh-CN" sz="2800" b="1" i="0" dirty="0" err="1">
                <a:solidFill>
                  <a:schemeClr val="bg1"/>
                </a:solidFill>
                <a:latin typeface="+mj-ea"/>
              </a:rPr>
              <a:t>AlGaN</a:t>
            </a:r>
            <a:r>
              <a:rPr lang="zh-CN" altLang="en-US" sz="2800" b="1" i="0" dirty="0">
                <a:solidFill>
                  <a:schemeClr val="bg1"/>
                </a:solidFill>
                <a:latin typeface="+mj-ea"/>
              </a:rPr>
              <a:t>热力学模拟</a:t>
            </a:r>
            <a:endParaRPr lang="en-US" altLang="zh-CN" sz="2800" b="1" i="0" dirty="0">
              <a:solidFill>
                <a:schemeClr val="bg1"/>
              </a:solidFill>
              <a:latin typeface="+mj-ea"/>
            </a:endParaRPr>
          </a:p>
          <a:p>
            <a:pPr eaLnBrk="0" hangingPunct="0">
              <a:lnSpc>
                <a:spcPct val="150000"/>
              </a:lnSpc>
            </a:pPr>
            <a:r>
              <a:rPr lang="en-US" altLang="zh-CN" sz="2800" b="1" i="0" dirty="0" smtClean="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sym typeface="+mn-ea"/>
              </a:rPr>
              <a:t>§2.4 </a:t>
            </a:r>
            <a:r>
              <a:rPr lang="en-US" altLang="zh-CN" sz="2800" b="1" i="0" dirty="0">
                <a:solidFill>
                  <a:schemeClr val="bg1"/>
                </a:solidFill>
                <a:latin typeface="+mj-ea"/>
                <a:ea typeface="+mj-ea"/>
                <a:sym typeface="+mn-ea"/>
              </a:rPr>
              <a:t>GaN</a:t>
            </a:r>
            <a:r>
              <a:rPr lang="zh-CN" altLang="en-US" sz="2800" b="1" i="0" dirty="0">
                <a:solidFill>
                  <a:schemeClr val="bg1"/>
                </a:solidFill>
                <a:latin typeface="+mj-ea"/>
                <a:ea typeface="+mj-ea"/>
                <a:sym typeface="+mn-ea"/>
              </a:rPr>
              <a:t>基材料</a:t>
            </a:r>
            <a:r>
              <a:rPr lang="zh-CN" altLang="en-US" sz="2800" b="1" i="0" dirty="0" smtClean="0">
                <a:solidFill>
                  <a:schemeClr val="bg1"/>
                </a:solidFill>
                <a:latin typeface="+mj-ea"/>
                <a:ea typeface="+mj-ea"/>
                <a:sym typeface="+mn-ea"/>
              </a:rPr>
              <a:t>生长工艺</a:t>
            </a:r>
            <a:endParaRPr lang="zh-CN" altLang="en-US" sz="2800" b="1" i="0" dirty="0">
              <a:solidFill>
                <a:schemeClr val="bg1"/>
              </a:solidFill>
              <a:latin typeface="+mj-ea"/>
              <a:ea typeface="+mj-ea"/>
              <a:sym typeface="+mn-ea"/>
            </a:endParaRPr>
          </a:p>
          <a:p>
            <a:pPr eaLnBrk="0" hangingPunct="0">
              <a:lnSpc>
                <a:spcPct val="150000"/>
              </a:lnSpc>
            </a:pPr>
            <a:r>
              <a:rPr lang="en-US" altLang="zh-CN" sz="2800" b="1" i="0" dirty="0">
                <a:solidFill>
                  <a:schemeClr val="bg1"/>
                </a:solidFill>
                <a:latin typeface="+mj-ea"/>
                <a:ea typeface="+mj-ea"/>
                <a:sym typeface="+mn-ea"/>
              </a:rPr>
              <a:t>	</a:t>
            </a:r>
            <a:r>
              <a:rPr lang="en-US" altLang="zh-CN" sz="2800" b="1" i="0" dirty="0">
                <a:solidFill>
                  <a:schemeClr val="bg1"/>
                </a:solidFill>
                <a:latin typeface="+mj-ea"/>
                <a:ea typeface="+mj-ea"/>
              </a:rPr>
              <a:t>§</a:t>
            </a:r>
            <a:r>
              <a:rPr lang="en-US" altLang="zh-CN" sz="2800" b="1" i="0" dirty="0" smtClean="0">
                <a:solidFill>
                  <a:schemeClr val="bg1"/>
                </a:solidFill>
                <a:latin typeface="+mj-ea"/>
                <a:ea typeface="+mj-ea"/>
              </a:rPr>
              <a:t>2.5 </a:t>
            </a:r>
            <a:r>
              <a:rPr lang="en-US" altLang="zh-CN" sz="2800" b="1" i="0" dirty="0">
                <a:solidFill>
                  <a:schemeClr val="bg1"/>
                </a:solidFill>
                <a:latin typeface="+mj-ea"/>
                <a:ea typeface="+mj-ea"/>
              </a:rPr>
              <a:t>PSS</a:t>
            </a:r>
            <a:r>
              <a:rPr lang="zh-CN" altLang="en-US" sz="2800" b="1" i="0" dirty="0">
                <a:solidFill>
                  <a:schemeClr val="bg1"/>
                </a:solidFill>
                <a:latin typeface="+mj-ea"/>
                <a:ea typeface="+mj-ea"/>
              </a:rPr>
              <a:t>与</a:t>
            </a:r>
            <a:r>
              <a:rPr lang="en-US" altLang="zh-CN" sz="2800" b="1" i="0" dirty="0">
                <a:solidFill>
                  <a:schemeClr val="bg1"/>
                </a:solidFill>
                <a:latin typeface="+mj-ea"/>
                <a:ea typeface="+mj-ea"/>
              </a:rPr>
              <a:t>NPSS</a:t>
            </a:r>
            <a:r>
              <a:rPr lang="zh-CN" altLang="en-US" sz="2800" b="1" i="0" dirty="0">
                <a:solidFill>
                  <a:schemeClr val="bg1"/>
                </a:solidFill>
                <a:latin typeface="+mj-ea"/>
                <a:ea typeface="+mj-ea"/>
              </a:rPr>
              <a:t>外延</a:t>
            </a:r>
            <a:br>
              <a:rPr lang="zh-CN" altLang="en-US" sz="2800" b="1" i="0" dirty="0">
                <a:solidFill>
                  <a:schemeClr val="bg1"/>
                </a:solidFill>
                <a:latin typeface="+mj-ea"/>
                <a:ea typeface="+mj-ea"/>
              </a:rPr>
            </a:br>
            <a:r>
              <a:rPr lang="zh-CN" altLang="en-US" sz="2800" b="1" i="0" dirty="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2.6 </a:t>
            </a:r>
            <a:r>
              <a:rPr lang="en-US" altLang="zh-CN" sz="2800" b="1" i="0" dirty="0">
                <a:solidFill>
                  <a:schemeClr val="bg1"/>
                </a:solidFill>
                <a:latin typeface="+mj-ea"/>
                <a:ea typeface="+mj-ea"/>
              </a:rPr>
              <a:t>Si</a:t>
            </a:r>
            <a:r>
              <a:rPr lang="zh-CN" altLang="en-US" sz="2800" b="1" i="0" dirty="0">
                <a:solidFill>
                  <a:schemeClr val="bg1"/>
                </a:solidFill>
                <a:latin typeface="+mj-ea"/>
                <a:ea typeface="+mj-ea"/>
              </a:rPr>
              <a:t>上</a:t>
            </a:r>
            <a:r>
              <a:rPr lang="en-US" altLang="zh-CN" sz="2800" b="1" i="0" dirty="0">
                <a:solidFill>
                  <a:schemeClr val="bg1"/>
                </a:solidFill>
                <a:latin typeface="+mj-ea"/>
                <a:ea typeface="+mj-ea"/>
              </a:rPr>
              <a:t>GaN</a:t>
            </a:r>
            <a:r>
              <a:rPr lang="zh-CN" altLang="en-US" sz="2800" b="1" i="0" dirty="0">
                <a:solidFill>
                  <a:schemeClr val="bg1"/>
                </a:solidFill>
                <a:latin typeface="+mj-ea"/>
                <a:ea typeface="+mj-ea"/>
              </a:rPr>
              <a:t>生长</a:t>
            </a:r>
            <a:endParaRPr lang="en-US" altLang="zh-CN" sz="2800" b="1" i="0" dirty="0">
              <a:solidFill>
                <a:schemeClr val="bg1"/>
              </a:solidFill>
              <a:latin typeface="+mj-ea"/>
              <a:ea typeface="+mj-ea"/>
            </a:endParaRPr>
          </a:p>
          <a:p>
            <a:pPr>
              <a:lnSpc>
                <a:spcPct val="150000"/>
              </a:lnSpc>
              <a:buFont typeface="Wingdings 3" panose="05040102010807070707" pitchFamily="18" charset="2"/>
              <a:buNone/>
            </a:pP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2.7 </a:t>
            </a:r>
            <a:r>
              <a:rPr lang="zh-CN" altLang="en-US" sz="2800" b="1" i="0" dirty="0" smtClean="0">
                <a:solidFill>
                  <a:schemeClr val="bg1"/>
                </a:solidFill>
                <a:latin typeface="+mj-ea"/>
                <a:ea typeface="+mj-ea"/>
              </a:rPr>
              <a:t>低</a:t>
            </a:r>
            <a:r>
              <a:rPr lang="zh-CN" altLang="en-US" sz="2800" b="1" i="0" dirty="0">
                <a:solidFill>
                  <a:schemeClr val="bg1"/>
                </a:solidFill>
                <a:latin typeface="+mj-ea"/>
                <a:ea typeface="+mj-ea"/>
              </a:rPr>
              <a:t>维结构外延</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2.8 </a:t>
            </a:r>
            <a:r>
              <a:rPr lang="zh-CN" altLang="en-US" sz="2800" b="1" i="0" dirty="0" smtClean="0">
                <a:solidFill>
                  <a:schemeClr val="bg1"/>
                </a:solidFill>
                <a:latin typeface="+mj-ea"/>
                <a:ea typeface="+mj-ea"/>
              </a:rPr>
              <a:t>本章小结</a:t>
            </a:r>
            <a:r>
              <a:rPr lang="en-US" altLang="zh-CN" sz="2800" b="1" i="0" dirty="0" smtClean="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Times New Roman" panose="02020603050405020304" pitchFamily="18" charset="0"/>
                <a:ea typeface="宋体" panose="02010600030101010101" pitchFamily="2" charset="-122"/>
              </a:rPr>
              <a:t>	</a:t>
            </a:r>
            <a:endParaRPr lang="en-US" altLang="zh-CN" sz="2800" b="1" i="0" dirty="0">
              <a:solidFill>
                <a:schemeClr val="bg1"/>
              </a:solidFill>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ransition>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p:cNvSpPr>
          <p:nvPr>
            <p:ph idx="1"/>
          </p:nvPr>
        </p:nvSpPr>
        <p:spPr>
          <a:xfrm>
            <a:off x="330200" y="2980055"/>
            <a:ext cx="8621395" cy="3429000"/>
          </a:xfrm>
          <a:solidFill>
            <a:schemeClr val="bg1"/>
          </a:solidFill>
        </p:spPr>
        <p:txBody>
          <a:bodyPr vert="horz" wrap="square" lIns="91440" tIns="45720" rIns="91440" bIns="45720" anchor="t"/>
          <a:lstStyle/>
          <a:p>
            <a:r>
              <a:rPr lang="zh-CN" altLang="en-US" sz="2000" dirty="0"/>
              <a:t>卧式反应室中束流的变化</a:t>
            </a:r>
            <a:r>
              <a:rPr lang="en-US" altLang="zh-CN" sz="2000" dirty="0"/>
              <a:t>——</a:t>
            </a:r>
            <a:r>
              <a:rPr lang="zh-CN" altLang="en-US" sz="2000" dirty="0"/>
              <a:t>束流速率达到不变的、抛物线分布曲线。这是假定</a:t>
            </a:r>
            <a:r>
              <a:rPr lang="en-US" altLang="zh-CN" sz="2000" dirty="0"/>
              <a:t>Reynolds</a:t>
            </a:r>
            <a:r>
              <a:rPr lang="zh-CN" altLang="en-US" sz="2000" dirty="0"/>
              <a:t>数足够低以提供层流的条件下成立。</a:t>
            </a:r>
            <a:endParaRPr lang="en-US" altLang="zh-CN" sz="2000" dirty="0"/>
          </a:p>
          <a:p>
            <a:r>
              <a:rPr lang="zh-CN" altLang="en-US" sz="2000" dirty="0"/>
              <a:t>实际</a:t>
            </a:r>
            <a:r>
              <a:rPr lang="en-US" altLang="zh-CN" sz="2000" dirty="0"/>
              <a:t>OMVPE</a:t>
            </a:r>
            <a:r>
              <a:rPr lang="zh-CN" altLang="en-US" sz="2000" dirty="0"/>
              <a:t>反应室中，舟被加热而管壁是冷的。当加热的气体在冷气之下，存在自然对流的驱动力。</a:t>
            </a:r>
            <a:r>
              <a:rPr lang="en-US" altLang="zh-CN" sz="2000" dirty="0">
                <a:ea typeface="宋体" panose="02010600030101010101" pitchFamily="2" charset="-122"/>
              </a:rPr>
              <a:t> </a:t>
            </a:r>
            <a:r>
              <a:rPr lang="en-US" altLang="zh-CN" sz="2000" dirty="0"/>
              <a:t>Reynolds</a:t>
            </a:r>
            <a:r>
              <a:rPr lang="zh-CN" altLang="en-US" sz="2000" dirty="0"/>
              <a:t>数高则会发生对流。</a:t>
            </a:r>
            <a:endParaRPr lang="en-US" altLang="zh-CN" sz="2000" dirty="0"/>
          </a:p>
          <a:p>
            <a:r>
              <a:rPr lang="zh-CN" altLang="en-US" sz="2000" dirty="0"/>
              <a:t>入口效应：小直径入口管（</a:t>
            </a:r>
            <a:r>
              <a:rPr lang="en-US" altLang="zh-CN" sz="2000" dirty="0"/>
              <a:t>mm</a:t>
            </a:r>
            <a:r>
              <a:rPr lang="zh-CN" altLang="en-US" sz="2000" dirty="0"/>
              <a:t>）必须被适当地与反应腔（几十</a:t>
            </a:r>
            <a:r>
              <a:rPr lang="en-US" altLang="zh-CN" sz="2000" dirty="0"/>
              <a:t>cm</a:t>
            </a:r>
            <a:r>
              <a:rPr lang="zh-CN" altLang="en-US" sz="2000" dirty="0"/>
              <a:t>）相连，反应腔有一个大得多的横截面。即使当反应管这两部分用适当的锥形区连接，角度低于</a:t>
            </a:r>
            <a:r>
              <a:rPr lang="en-US" altLang="zh-CN" sz="2000" dirty="0"/>
              <a:t>7</a:t>
            </a:r>
            <a:r>
              <a:rPr lang="en-US" altLang="zh-CN" sz="2000" dirty="0">
                <a:sym typeface="Symbol" panose="05050102010706020507" pitchFamily="18" charset="2"/>
              </a:rPr>
              <a:t></a:t>
            </a:r>
            <a:r>
              <a:rPr lang="zh-CN" altLang="en-US" sz="2000" dirty="0"/>
              <a:t>，喷流仍会发生。提供一高速“指状”区 延伸进反应腔一段相当大的距离，或许甚至达到舟上，可以减少喷流。</a:t>
            </a:r>
            <a:endParaRPr lang="zh-CN" altLang="en-US" sz="2000" dirty="0"/>
          </a:p>
        </p:txBody>
      </p:sp>
      <p:pic>
        <p:nvPicPr>
          <p:cNvPr id="67587" name="Picture 4" descr="6"/>
          <p:cNvPicPr>
            <a:picLocks noChangeAspect="1"/>
          </p:cNvPicPr>
          <p:nvPr/>
        </p:nvPicPr>
        <p:blipFill>
          <a:blip r:embed="rId1"/>
          <a:stretch>
            <a:fillRect/>
          </a:stretch>
        </p:blipFill>
        <p:spPr>
          <a:xfrm>
            <a:off x="714375" y="214313"/>
            <a:ext cx="7986713" cy="2643187"/>
          </a:xfrm>
          <a:prstGeom prst="rect">
            <a:avLst/>
          </a:prstGeom>
          <a:noFill/>
          <a:ln w="9525">
            <a:noFill/>
          </a:ln>
        </p:spPr>
      </p:pic>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85800" y="609600"/>
            <a:ext cx="2100262" cy="5334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边界层模型</a:t>
            </a:r>
            <a:endParaRPr kumimoji="0" lang="zh-CN" altLang="en-US" sz="24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8611" name="内容占位符 2"/>
          <p:cNvSpPr>
            <a:spLocks noGrp="1"/>
          </p:cNvSpPr>
          <p:nvPr>
            <p:ph idx="1"/>
          </p:nvPr>
        </p:nvSpPr>
        <p:spPr>
          <a:xfrm>
            <a:off x="642938" y="1571625"/>
            <a:ext cx="8058150" cy="3071813"/>
          </a:xfrm>
        </p:spPr>
        <p:txBody>
          <a:bodyPr vert="horz" wrap="square" lIns="91440" tIns="45720" rIns="91440" bIns="45720" anchor="t"/>
          <a:lstStyle/>
          <a:p>
            <a:r>
              <a:rPr lang="zh-CN" altLang="en-US" sz="2000" dirty="0"/>
              <a:t>质量输运限制机制中计算生长速率的最广泛应用的模型是边界层模型。在外延界面上方存在一个真实的停滞层，穿过此层质量輸运仅仅通过</a:t>
            </a:r>
            <a:r>
              <a:rPr lang="zh-CN" altLang="en-US" sz="2000" dirty="0" smtClean="0"/>
              <a:t>扩散</a:t>
            </a:r>
            <a:r>
              <a:rPr lang="en-US" altLang="zh-CN" sz="2000" dirty="0" smtClean="0"/>
              <a:t>(mm-cm)</a:t>
            </a:r>
            <a:r>
              <a:rPr lang="zh-CN" altLang="en-US" sz="2000" dirty="0" smtClean="0"/>
              <a:t>。</a:t>
            </a:r>
            <a:endParaRPr lang="en-US" altLang="zh-CN" sz="2000" dirty="0"/>
          </a:p>
          <a:p>
            <a:r>
              <a:rPr lang="zh-CN" altLang="en-US" sz="2000" dirty="0"/>
              <a:t>沿束流方向界面层厚度逐步增加，浓度分布曲线也沿生长方向逐步展开。</a:t>
            </a:r>
            <a:endParaRPr lang="en-US" altLang="zh-CN" sz="2000" dirty="0"/>
          </a:p>
          <a:p>
            <a:r>
              <a:rPr lang="zh-CN" altLang="en-US" sz="2000" dirty="0"/>
              <a:t>将生长的衬底倾斜放置，补偿气相损耗的影响，也补偿沿束流方向的界面层厚度的</a:t>
            </a:r>
            <a:r>
              <a:rPr lang="zh-CN" altLang="en-US" sz="2000" dirty="0">
                <a:sym typeface="+mn-ea"/>
              </a:rPr>
              <a:t>逐步</a:t>
            </a:r>
            <a:r>
              <a:rPr lang="zh-CN" altLang="en-US" sz="2000" dirty="0"/>
              <a:t>增加。这种由于舟倾斜引起的束流速度的增加对于前缘下游位置来说将导致界面层厚度的减少。依次导致生长速率增长，取一个恰当角度恰好补偿了反应物分压的降低。</a:t>
            </a:r>
            <a:endParaRPr lang="zh-CN" altLang="en-US" sz="2000" dirty="0"/>
          </a:p>
        </p:txBody>
      </p:sp>
      <p:sp>
        <p:nvSpPr>
          <p:cNvPr id="4" name="直角三角形 3"/>
          <p:cNvSpPr/>
          <p:nvPr/>
        </p:nvSpPr>
        <p:spPr>
          <a:xfrm rot="10139221">
            <a:off x="3824288" y="5522913"/>
            <a:ext cx="3286125" cy="714375"/>
          </a:xfrm>
          <a:prstGeom prst="r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lt1"/>
              </a:solidFill>
              <a:effectLst/>
              <a:uLnTx/>
              <a:uFillTx/>
              <a:latin typeface="+mn-lt"/>
              <a:ea typeface="+mn-ea"/>
              <a:cs typeface="+mn-cs"/>
            </a:endParaRPr>
          </a:p>
        </p:txBody>
      </p:sp>
      <p:sp>
        <p:nvSpPr>
          <p:cNvPr id="6" name="矩形 5"/>
          <p:cNvSpPr/>
          <p:nvPr/>
        </p:nvSpPr>
        <p:spPr>
          <a:xfrm rot="20920488">
            <a:off x="5081588" y="5275263"/>
            <a:ext cx="857250" cy="2143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dk1"/>
              </a:solidFill>
              <a:effectLst/>
              <a:uLnTx/>
              <a:uFillTx/>
              <a:latin typeface="+mn-lt"/>
              <a:ea typeface="+mn-ea"/>
              <a:cs typeface="+mn-cs"/>
            </a:endParaRPr>
          </a:p>
        </p:txBody>
      </p:sp>
      <p:cxnSp>
        <p:nvCxnSpPr>
          <p:cNvPr id="8" name="直接箭头连接符 7"/>
          <p:cNvCxnSpPr/>
          <p:nvPr/>
        </p:nvCxnSpPr>
        <p:spPr>
          <a:xfrm>
            <a:off x="3286125" y="5000625"/>
            <a:ext cx="121443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3311525" y="5153025"/>
            <a:ext cx="121443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324225" y="5297488"/>
            <a:ext cx="121443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3324225" y="5427663"/>
            <a:ext cx="121443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642938" y="428625"/>
            <a:ext cx="7743825" cy="461963"/>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3.</a:t>
            </a:r>
            <a:r>
              <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表面过程</a:t>
            </a:r>
            <a:endPar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9635" name="内容占位符 2"/>
          <p:cNvSpPr>
            <a:spLocks noGrp="1"/>
          </p:cNvSpPr>
          <p:nvPr>
            <p:ph idx="1"/>
          </p:nvPr>
        </p:nvSpPr>
        <p:spPr>
          <a:xfrm>
            <a:off x="5286375" y="1071563"/>
            <a:ext cx="3429000" cy="3143250"/>
          </a:xfrm>
        </p:spPr>
        <p:txBody>
          <a:bodyPr vert="horz" wrap="square" lIns="91440" tIns="45720" rIns="91440" bIns="45720" anchor="t"/>
          <a:lstStyle/>
          <a:p>
            <a:r>
              <a:rPr lang="zh-CN" altLang="en-US" sz="2000" dirty="0"/>
              <a:t>台阶面上不同位置的吸附分子。最近邻分子的交互作用能为</a:t>
            </a:r>
            <a:r>
              <a:rPr lang="en-US" altLang="zh-CN" sz="2000" dirty="0">
                <a:solidFill>
                  <a:srgbClr val="FF0000"/>
                </a:solidFill>
              </a:rPr>
              <a:t>2</a:t>
            </a:r>
            <a:r>
              <a:rPr lang="el-GR" altLang="zh-CN" sz="2000" dirty="0">
                <a:solidFill>
                  <a:srgbClr val="FF0000"/>
                </a:solidFill>
              </a:rPr>
              <a:t>Φ</a:t>
            </a:r>
            <a:r>
              <a:rPr lang="en-US" altLang="zh-CN" sz="2000" dirty="0">
                <a:solidFill>
                  <a:srgbClr val="FF0000"/>
                </a:solidFill>
              </a:rPr>
              <a:t>1</a:t>
            </a:r>
            <a:r>
              <a:rPr lang="zh-CN" altLang="en-US" sz="2000" dirty="0"/>
              <a:t>，次近邻为</a:t>
            </a:r>
            <a:r>
              <a:rPr lang="en-US" altLang="zh-CN" sz="2000" dirty="0">
                <a:solidFill>
                  <a:srgbClr val="FF0000"/>
                </a:solidFill>
              </a:rPr>
              <a:t>2</a:t>
            </a:r>
            <a:r>
              <a:rPr lang="el-GR" altLang="zh-CN" sz="2000" dirty="0">
                <a:solidFill>
                  <a:srgbClr val="FF0000"/>
                </a:solidFill>
              </a:rPr>
              <a:t>Φ</a:t>
            </a:r>
            <a:r>
              <a:rPr lang="en-US" altLang="zh-CN" sz="2000" dirty="0">
                <a:solidFill>
                  <a:srgbClr val="FF0000"/>
                </a:solidFill>
              </a:rPr>
              <a:t>2</a:t>
            </a:r>
            <a:r>
              <a:rPr lang="zh-CN" altLang="en-US" sz="2000" dirty="0"/>
              <a:t>，则当流体分子进入位置（</a:t>
            </a:r>
            <a:r>
              <a:rPr lang="en-US" altLang="zh-CN" sz="2000" dirty="0"/>
              <a:t>2</a:t>
            </a:r>
            <a:r>
              <a:rPr lang="zh-CN" altLang="en-US" sz="2000" dirty="0"/>
              <a:t>），系统释放能量为：</a:t>
            </a:r>
            <a:endParaRPr lang="en-US" altLang="zh-CN" sz="2000" dirty="0"/>
          </a:p>
          <a:p>
            <a:pPr>
              <a:buFontTx/>
              <a:buNone/>
            </a:pPr>
            <a:r>
              <a:rPr lang="en-US" altLang="zh-CN" sz="2000" dirty="0"/>
              <a:t>        W=2</a:t>
            </a:r>
            <a:r>
              <a:rPr lang="el-GR" altLang="zh-CN" sz="2000" dirty="0"/>
              <a:t> Φ</a:t>
            </a:r>
            <a:r>
              <a:rPr lang="en-US" altLang="zh-CN" sz="2000" dirty="0"/>
              <a:t>1+8</a:t>
            </a:r>
            <a:r>
              <a:rPr lang="el-GR" altLang="zh-CN" sz="2000" dirty="0"/>
              <a:t> Φ</a:t>
            </a:r>
            <a:r>
              <a:rPr lang="en-US" altLang="zh-CN" sz="2000" dirty="0"/>
              <a:t>2</a:t>
            </a:r>
            <a:endParaRPr lang="en-US" altLang="zh-CN" sz="2000" dirty="0"/>
          </a:p>
          <a:p>
            <a:r>
              <a:rPr lang="zh-CN" altLang="en-US" sz="2000" dirty="0"/>
              <a:t>进入位置（</a:t>
            </a:r>
            <a:r>
              <a:rPr lang="en-US" altLang="zh-CN" sz="2000" dirty="0"/>
              <a:t>3</a:t>
            </a:r>
            <a:r>
              <a:rPr lang="zh-CN" altLang="en-US" sz="2000" dirty="0"/>
              <a:t>），</a:t>
            </a:r>
            <a:endParaRPr lang="en-US" altLang="zh-CN" sz="2000" dirty="0"/>
          </a:p>
          <a:p>
            <a:pPr>
              <a:buFontTx/>
              <a:buNone/>
            </a:pPr>
            <a:r>
              <a:rPr lang="en-US" altLang="zh-CN" sz="2000" dirty="0"/>
              <a:t>	W=4</a:t>
            </a:r>
            <a:r>
              <a:rPr lang="el-GR" altLang="zh-CN" sz="2000" dirty="0"/>
              <a:t> Φ</a:t>
            </a:r>
            <a:r>
              <a:rPr lang="en-US" altLang="zh-CN" sz="2000" dirty="0"/>
              <a:t>1+12</a:t>
            </a:r>
            <a:r>
              <a:rPr lang="el-GR" altLang="zh-CN" sz="2000" dirty="0"/>
              <a:t> Φ</a:t>
            </a:r>
            <a:r>
              <a:rPr lang="en-US" altLang="zh-CN" sz="2000" dirty="0"/>
              <a:t>2</a:t>
            </a:r>
            <a:endParaRPr lang="zh-CN" altLang="en-US" sz="2000" dirty="0"/>
          </a:p>
        </p:txBody>
      </p:sp>
      <p:pic>
        <p:nvPicPr>
          <p:cNvPr id="69636" name="Picture 4"/>
          <p:cNvPicPr>
            <a:picLocks noChangeAspect="1"/>
          </p:cNvPicPr>
          <p:nvPr/>
        </p:nvPicPr>
        <p:blipFill>
          <a:blip r:embed="rId1"/>
          <a:stretch>
            <a:fillRect/>
          </a:stretch>
        </p:blipFill>
        <p:spPr>
          <a:xfrm>
            <a:off x="357188" y="1143000"/>
            <a:ext cx="4648200" cy="3009900"/>
          </a:xfrm>
          <a:prstGeom prst="rect">
            <a:avLst/>
          </a:prstGeom>
          <a:noFill/>
          <a:ln w="9525">
            <a:noFill/>
          </a:ln>
        </p:spPr>
      </p:pic>
      <p:sp>
        <p:nvSpPr>
          <p:cNvPr id="5" name="TextBox 4"/>
          <p:cNvSpPr txBox="1"/>
          <p:nvPr/>
        </p:nvSpPr>
        <p:spPr>
          <a:xfrm>
            <a:off x="142875" y="4357688"/>
            <a:ext cx="9001125" cy="1631950"/>
          </a:xfrm>
          <a:prstGeom prst="rect">
            <a:avLst/>
          </a:prstGeom>
          <a:solidFill>
            <a:schemeClr val="bg1"/>
          </a:solidFill>
        </p:spPr>
        <p:txBody>
          <a:bodyPr>
            <a:spAutoFit/>
          </a:bodyPr>
          <a:lstStyle/>
          <a:p>
            <a:pPr marR="0" algn="just" defTabSz="914400">
              <a:buClrTx/>
              <a:buSzTx/>
              <a:buFontTx/>
              <a:defRPr/>
            </a:pP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进入位置（</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4</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 W=6</a:t>
            </a:r>
            <a:r>
              <a:rPr kumimoji="1" lang="el-GR" altLang="zh-CN" sz="2000" i="0" kern="1200" cap="none" spc="0" normalizeH="0" baseline="0" noProof="0" dirty="0">
                <a:latin typeface="Times New Roman" panose="02020603050405020304" pitchFamily="18" charset="0"/>
                <a:ea typeface="宋体" panose="02010600030101010101" pitchFamily="2" charset="-122"/>
                <a:cs typeface="+mn-cs"/>
              </a:rPr>
              <a:t> Φ</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1+12</a:t>
            </a:r>
            <a:r>
              <a:rPr kumimoji="1" lang="el-GR" altLang="zh-CN" sz="2000" i="0" kern="1200" cap="none" spc="0" normalizeH="0" baseline="0" noProof="0" dirty="0">
                <a:latin typeface="Times New Roman" panose="02020603050405020304" pitchFamily="18" charset="0"/>
                <a:ea typeface="宋体" panose="02010600030101010101" pitchFamily="2" charset="-122"/>
                <a:cs typeface="+mn-cs"/>
              </a:rPr>
              <a:t> Φ</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2</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。晶体生长的几种途径：</a:t>
            </a:r>
            <a:endParaRPr kumimoji="1" lang="en-US" altLang="zh-CN" sz="2000" i="0" kern="1200" cap="none" spc="0" normalizeH="0" baseline="0" noProof="0" dirty="0">
              <a:latin typeface="Times New Roman" panose="02020603050405020304" pitchFamily="18" charset="0"/>
              <a:ea typeface="宋体" panose="02010600030101010101" pitchFamily="2" charset="-122"/>
              <a:cs typeface="+mn-cs"/>
            </a:endParaRPr>
          </a:p>
          <a:p>
            <a:pPr marL="457200" marR="0" indent="-457200" algn="just" defTabSz="914400">
              <a:buClrTx/>
              <a:buSzTx/>
              <a:buFontTx/>
              <a:buAutoNum type="alphaUcPeriod"/>
              <a:defRPr/>
            </a:pP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流体分子（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1</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吸附分子（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2</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台阶分子（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3</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扭折分子（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4</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endParaRPr kumimoji="1" lang="en-US" altLang="zh-CN" sz="2000" i="0" kern="1200" cap="none" spc="0" normalizeH="0" baseline="0" noProof="0" dirty="0">
              <a:latin typeface="Times New Roman" panose="02020603050405020304" pitchFamily="18" charset="0"/>
              <a:ea typeface="宋体" panose="02010600030101010101" pitchFamily="2" charset="-122"/>
              <a:cs typeface="+mn-cs"/>
            </a:endParaRPr>
          </a:p>
          <a:p>
            <a:pPr marL="457200" marR="0" indent="-457200" algn="just" defTabSz="914400">
              <a:buClrTx/>
              <a:buSzTx/>
              <a:buFontTx/>
              <a:buAutoNum type="alphaUcPeriod"/>
              <a:defRPr/>
            </a:pP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流体分子（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1</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吸附分子（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2</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扭折分子（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4</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endParaRPr kumimoji="1" lang="en-US" altLang="zh-CN" sz="2000" i="0" kern="1200" cap="none" spc="0" normalizeH="0" baseline="0" noProof="0" dirty="0">
              <a:latin typeface="Times New Roman" panose="02020603050405020304" pitchFamily="18" charset="0"/>
              <a:ea typeface="宋体" panose="02010600030101010101" pitchFamily="2" charset="-122"/>
              <a:cs typeface="+mn-cs"/>
            </a:endParaRPr>
          </a:p>
          <a:p>
            <a:pPr marL="457200" marR="0" indent="-457200" algn="just" defTabSz="914400">
              <a:buClrTx/>
              <a:buSzTx/>
              <a:buFontTx/>
              <a:buAutoNum type="alphaUcPeriod"/>
              <a:defRPr/>
            </a:pP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流体分子（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1</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扭折分子（</a:t>
            </a: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4</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a:t>
            </a:r>
            <a:endParaRPr kumimoji="1" lang="en-US" altLang="zh-CN" sz="2000" i="0" kern="1200" cap="none" spc="0" normalizeH="0" baseline="0" noProof="0" dirty="0">
              <a:latin typeface="Times New Roman" panose="02020603050405020304" pitchFamily="18" charset="0"/>
              <a:ea typeface="宋体" panose="02010600030101010101" pitchFamily="2" charset="-122"/>
              <a:cs typeface="+mn-cs"/>
            </a:endParaRPr>
          </a:p>
          <a:p>
            <a:pPr marL="457200" marR="0" indent="-457200" algn="just" defTabSz="914400">
              <a:buClrTx/>
              <a:buSzTx/>
              <a:buFontTx/>
              <a:defRPr/>
            </a:pPr>
            <a:r>
              <a:rPr kumimoji="1" lang="en-US" altLang="zh-CN" sz="2000" i="0" kern="1200" cap="none" spc="0" normalizeH="0" baseline="0" noProof="0" dirty="0">
                <a:latin typeface="Times New Roman" panose="02020603050405020304" pitchFamily="18" charset="0"/>
                <a:ea typeface="宋体" panose="02010600030101010101" pitchFamily="2" charset="-122"/>
                <a:cs typeface="+mn-cs"/>
              </a:rPr>
              <a:t>B/C</a:t>
            </a:r>
            <a:r>
              <a:rPr kumimoji="1" lang="zh-CN" altLang="en-US" sz="2000" i="0" kern="1200" cap="none" spc="0" normalizeH="0" baseline="0" noProof="0" dirty="0">
                <a:latin typeface="Times New Roman" panose="02020603050405020304" pitchFamily="18" charset="0"/>
                <a:ea typeface="宋体" panose="02010600030101010101" pitchFamily="2" charset="-122"/>
                <a:cs typeface="+mn-cs"/>
              </a:rPr>
              <a:t>是指台阶面比较窄（几个原子间距），吸附分子很容易达到台阶或扭折处。</a:t>
            </a:r>
            <a:endParaRPr kumimoji="1" lang="zh-CN" altLang="en-US" sz="2000" i="0" kern="1200" cap="none" spc="0" normalizeH="0" baseline="0" noProof="0" dirty="0">
              <a:latin typeface="Times New Roman" panose="02020603050405020304" pitchFamily="18" charset="0"/>
              <a:ea typeface="宋体" panose="02010600030101010101" pitchFamily="2" charset="-122"/>
              <a:cs typeface="+mn-cs"/>
            </a:endParaRPr>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428625" y="428625"/>
            <a:ext cx="8358188" cy="6429375"/>
          </a:xfrm>
          <a:solidFill>
            <a:schemeClr val="bg1"/>
          </a:solidFill>
        </p:spPr>
        <p:txBody>
          <a:bodyPr vert="horz" wrap="square" lIns="91440" tIns="45720" rIns="91440" bIns="45720" anchor="t"/>
          <a:lstStyle/>
          <a:p>
            <a:r>
              <a:rPr lang="zh-CN" altLang="en-US" sz="2000" b="1" dirty="0"/>
              <a:t>面扩散：</a:t>
            </a:r>
            <a:r>
              <a:rPr lang="zh-CN" altLang="en-US" sz="2000" dirty="0"/>
              <a:t>吸附分子在热激活下向最近邻的晶格位置移动所需克服势能较低。扩散的激活能与键能大小，晶体结构以及晶面相关。</a:t>
            </a:r>
            <a:endParaRPr lang="en-US" altLang="zh-CN" sz="2000" dirty="0"/>
          </a:p>
          <a:p>
            <a:pPr>
              <a:buFontTx/>
              <a:buNone/>
            </a:pPr>
            <a:r>
              <a:rPr lang="en-US" altLang="zh-CN" sz="2000" dirty="0"/>
              <a:t> 	</a:t>
            </a:r>
            <a:r>
              <a:rPr lang="zh-CN" altLang="en-US" sz="2000" dirty="0"/>
              <a:t>面扩散还与分子水平振动频率成正比。</a:t>
            </a:r>
            <a:endParaRPr lang="en-US" altLang="zh-CN" sz="2000" dirty="0"/>
          </a:p>
          <a:p>
            <a:r>
              <a:rPr lang="zh-CN" altLang="en-US" sz="2000" b="1" dirty="0"/>
              <a:t>脱附：</a:t>
            </a:r>
            <a:r>
              <a:rPr lang="zh-CN" altLang="en-US" sz="2000" dirty="0"/>
              <a:t>是指吸附分子离开界面。相变潜热越大，分子越难以脱附，其面扩散定向迁移也越大。</a:t>
            </a:r>
            <a:endParaRPr lang="en-US" altLang="zh-CN" sz="2000" dirty="0"/>
          </a:p>
          <a:p>
            <a:r>
              <a:rPr lang="zh-CN" altLang="en-US" sz="2000" dirty="0"/>
              <a:t>当原子台阶扫过整个台阶面后，台阶面的生长即消失。</a:t>
            </a:r>
            <a:endParaRPr lang="en-US" altLang="zh-CN" sz="2000" dirty="0"/>
          </a:p>
          <a:p>
            <a:r>
              <a:rPr lang="zh-CN" altLang="en-US" sz="2000" b="1" dirty="0"/>
              <a:t>二维成核机制：</a:t>
            </a:r>
            <a:r>
              <a:rPr lang="zh-CN" altLang="en-US" sz="2000" dirty="0"/>
              <a:t>在光滑的奇异面上，吸附分子通过面扩散可以集结成二维胚团。系统因胚团的出现而增加了棱边能。棱边能各向异性。对于立方晶体，二维晶核一般为正方形，六方晶体则为正六边形。随着生长温度的提高，这些晶核逐渐变成圆形。</a:t>
            </a:r>
            <a:endParaRPr lang="en-US" altLang="zh-CN" sz="2000" dirty="0"/>
          </a:p>
          <a:p>
            <a:r>
              <a:rPr lang="zh-CN" altLang="en-US" sz="2000" dirty="0"/>
              <a:t>一旦二维核形成，则进行台阶面的生长。当两次成核的时间间隔小于二维核台阶扫过晶面的时间，则为多二维核生长。相邻的台阶面相遇后湮灭并不留下痕迹，一般仍为单晶体。</a:t>
            </a:r>
            <a:endParaRPr lang="en-US" altLang="zh-CN" sz="2000" dirty="0"/>
          </a:p>
          <a:p>
            <a:r>
              <a:rPr lang="zh-CN" altLang="en-US" sz="2000" dirty="0"/>
              <a:t>单二维核的生长规律为驱动力的指数规律。指数律存在一临界饱和度，低于此值，生长速率为</a:t>
            </a:r>
            <a:r>
              <a:rPr lang="en-US" altLang="zh-CN" sz="2000" dirty="0"/>
              <a:t>0</a:t>
            </a:r>
            <a:r>
              <a:rPr lang="zh-CN" altLang="en-US" sz="2000" dirty="0"/>
              <a:t>，超过临界点，生长速率成指数变化。但是在过饱和度大于一定值后，生长速率不再决定于成核率，而是决定于达到二维核的分子流量（质量输运机制）。</a:t>
            </a:r>
            <a:endParaRPr lang="en-US" altLang="zh-CN" sz="2000" dirty="0"/>
          </a:p>
          <a:p>
            <a:r>
              <a:rPr lang="zh-CN" altLang="en-US" sz="2000" dirty="0"/>
              <a:t>多二维核的动力学规律也为指数律。</a:t>
            </a:r>
            <a:endParaRPr lang="zh-CN" altLang="en-US" sz="2000" dirty="0"/>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357188" y="428625"/>
            <a:ext cx="3028950" cy="461963"/>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位错生长机制</a:t>
            </a:r>
            <a:endParaRPr kumimoji="0" lang="zh-CN" altLang="en-US" sz="24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1683" name="内容占位符 2"/>
          <p:cNvSpPr>
            <a:spLocks noGrp="1"/>
          </p:cNvSpPr>
          <p:nvPr>
            <p:ph idx="1"/>
          </p:nvPr>
        </p:nvSpPr>
        <p:spPr>
          <a:xfrm>
            <a:off x="500063" y="857250"/>
            <a:ext cx="8143875" cy="4500563"/>
          </a:xfrm>
        </p:spPr>
        <p:txBody>
          <a:bodyPr vert="horz" wrap="square" lIns="91440" tIns="45720" rIns="91440" bIns="45720" anchor="t"/>
          <a:lstStyle/>
          <a:p>
            <a:r>
              <a:rPr lang="zh-CN" altLang="en-US" sz="2000" dirty="0"/>
              <a:t>光滑界面不能通过热激活产生台阶，而只能通过二维生长成核不断地产生台阶以维持晶体生长。</a:t>
            </a:r>
            <a:endParaRPr lang="en-US" altLang="zh-CN" sz="2000" dirty="0"/>
          </a:p>
          <a:p>
            <a:r>
              <a:rPr lang="zh-CN" altLang="en-US" sz="2000" dirty="0"/>
              <a:t>二维晶核的棱边能，导致生长速率与驱动力之间的指数规律。</a:t>
            </a:r>
            <a:endParaRPr lang="en-US" altLang="zh-CN" sz="2000" dirty="0"/>
          </a:p>
          <a:p>
            <a:r>
              <a:rPr lang="zh-CN" altLang="en-US" sz="2000" dirty="0"/>
              <a:t>实验上观察到即使远低于驱动力的情况下，晶体仍然以一可观测的速率生长。这表明存在某种效应，降低了二维晶核的成核势垒。</a:t>
            </a:r>
            <a:endParaRPr lang="en-US" altLang="zh-CN" sz="2000" dirty="0"/>
          </a:p>
          <a:p>
            <a:r>
              <a:rPr lang="zh-CN" altLang="en-US" sz="2000" dirty="0"/>
              <a:t>晶体中的缺陷：位错，孪晶就可以产生这种效应。</a:t>
            </a:r>
            <a:endParaRPr lang="zh-CN" altLang="en-US" sz="2000" dirty="0"/>
          </a:p>
        </p:txBody>
      </p:sp>
      <p:pic>
        <p:nvPicPr>
          <p:cNvPr id="71684" name="Picture 2"/>
          <p:cNvPicPr>
            <a:picLocks noChangeAspect="1"/>
          </p:cNvPicPr>
          <p:nvPr/>
        </p:nvPicPr>
        <p:blipFill>
          <a:blip r:embed="rId1"/>
          <a:stretch>
            <a:fillRect/>
          </a:stretch>
        </p:blipFill>
        <p:spPr>
          <a:xfrm>
            <a:off x="571500" y="3040063"/>
            <a:ext cx="4000500" cy="3686175"/>
          </a:xfrm>
          <a:prstGeom prst="rect">
            <a:avLst/>
          </a:prstGeom>
          <a:noFill/>
          <a:ln w="9525">
            <a:noFill/>
          </a:ln>
        </p:spPr>
      </p:pic>
      <p:sp>
        <p:nvSpPr>
          <p:cNvPr id="71685" name="TextBox 4"/>
          <p:cNvSpPr txBox="1"/>
          <p:nvPr/>
        </p:nvSpPr>
        <p:spPr>
          <a:xfrm>
            <a:off x="4929188" y="3214688"/>
            <a:ext cx="3571875" cy="2554287"/>
          </a:xfrm>
          <a:prstGeom prst="rect">
            <a:avLst/>
          </a:prstGeom>
          <a:noFill/>
          <a:ln w="9525">
            <a:noFill/>
          </a:ln>
        </p:spPr>
        <p:txBody>
          <a:bodyPr>
            <a:spAutoFit/>
          </a:bodyPr>
          <a:lstStyle/>
          <a:p>
            <a:r>
              <a:rPr lang="zh-CN" altLang="en-US" sz="2000" i="0" dirty="0">
                <a:latin typeface="Times New Roman" panose="02020603050405020304" pitchFamily="18" charset="0"/>
              </a:rPr>
              <a:t>螺位错在生长过程中提供无穷尽的台阶源，这就消除了二维成核的必要性。故在远低于二维成核临界驱动力的情况下，晶体仍可以生长。这是因为螺位错使得晶体中的晶面称为螺蜷面，而非完整晶体的一层一层堆垛起来。</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1"/>
          </p:nvPr>
        </p:nvSpPr>
        <p:spPr>
          <a:xfrm>
            <a:off x="4929188" y="928688"/>
            <a:ext cx="3929062" cy="4714875"/>
          </a:xfrm>
        </p:spPr>
        <p:txBody>
          <a:bodyPr vert="horz" wrap="square" lIns="91440" tIns="45720" rIns="91440" bIns="45720" anchor="t"/>
          <a:lstStyle/>
          <a:p>
            <a:r>
              <a:rPr lang="zh-CN" altLang="en-US" sz="2000" dirty="0"/>
              <a:t>台阶的一端固定在位错的露头点，台阶运动后，在露头点附近台阶必然弯曲，越接近露头点曲率半径越小。台阶运动速率越小。在露头点，台阶运动速率为</a:t>
            </a:r>
            <a:r>
              <a:rPr lang="en-US" altLang="zh-CN" sz="2000" dirty="0"/>
              <a:t>0</a:t>
            </a:r>
            <a:r>
              <a:rPr lang="zh-CN" altLang="en-US" sz="2000" dirty="0"/>
              <a:t>，曲率半径为临界半径</a:t>
            </a:r>
            <a:r>
              <a:rPr lang="en-US" altLang="zh-CN" sz="2000" dirty="0"/>
              <a:t>r0</a:t>
            </a:r>
            <a:r>
              <a:rPr lang="zh-CN" altLang="en-US" sz="2000" dirty="0"/>
              <a:t>。随着台阶运动，就很快形成螺蜷线，越卷越紧，最后形成运动的形状</a:t>
            </a:r>
            <a:r>
              <a:rPr lang="en-US" altLang="zh-CN" sz="2000" dirty="0"/>
              <a:t>——</a:t>
            </a:r>
            <a:r>
              <a:rPr lang="zh-CN" altLang="en-US" sz="2000" dirty="0"/>
              <a:t>生长丘。</a:t>
            </a:r>
            <a:endParaRPr lang="en-US" altLang="zh-CN" sz="2000" dirty="0"/>
          </a:p>
          <a:p>
            <a:r>
              <a:rPr lang="zh-CN" altLang="en-US" sz="2000" dirty="0"/>
              <a:t>蒸发，溶解或熔化则为反向过程，形成蜷线状的坑。</a:t>
            </a:r>
            <a:endParaRPr lang="zh-CN" altLang="en-US" sz="2000" dirty="0"/>
          </a:p>
        </p:txBody>
      </p:sp>
      <p:pic>
        <p:nvPicPr>
          <p:cNvPr id="72707" name="Picture 7"/>
          <p:cNvPicPr>
            <a:picLocks noChangeAspect="1"/>
          </p:cNvPicPr>
          <p:nvPr/>
        </p:nvPicPr>
        <p:blipFill>
          <a:blip r:embed="rId1"/>
          <a:srcRect l="16406" t="23341" r="35938" b="8679"/>
          <a:stretch>
            <a:fillRect/>
          </a:stretch>
        </p:blipFill>
        <p:spPr>
          <a:xfrm>
            <a:off x="285750" y="928688"/>
            <a:ext cx="4357688" cy="3643312"/>
          </a:xfrm>
          <a:prstGeom prst="rect">
            <a:avLst/>
          </a:prstGeom>
          <a:noFill/>
          <a:ln w="9525">
            <a:noFill/>
          </a:ln>
        </p:spPr>
      </p:pic>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p:cNvSpPr>
            <a:spLocks noGrp="1"/>
          </p:cNvSpPr>
          <p:nvPr>
            <p:ph idx="1"/>
          </p:nvPr>
        </p:nvSpPr>
        <p:spPr>
          <a:xfrm>
            <a:off x="357188" y="357188"/>
            <a:ext cx="8286750" cy="4572000"/>
          </a:xfrm>
        </p:spPr>
        <p:txBody>
          <a:bodyPr vert="horz" wrap="square" lIns="91440" tIns="45720" rIns="91440" bIns="45720" anchor="t"/>
          <a:lstStyle/>
          <a:p>
            <a:r>
              <a:rPr lang="zh-CN" altLang="en-US" sz="2000" b="1" dirty="0"/>
              <a:t>凹角生长机制</a:t>
            </a:r>
            <a:r>
              <a:rPr lang="zh-CN" altLang="en-US" sz="2000" dirty="0"/>
              <a:t>：奇异面</a:t>
            </a:r>
            <a:r>
              <a:rPr lang="en-US" altLang="zh-CN" sz="2000" dirty="0"/>
              <a:t>(</a:t>
            </a:r>
            <a:r>
              <a:rPr lang="zh-CN" altLang="en-US" sz="2000" dirty="0"/>
              <a:t>低指数密堆面 ）的凹角处同样可以降低成核的势垒。金刚石的（</a:t>
            </a:r>
            <a:r>
              <a:rPr lang="en-US" altLang="zh-CN" sz="2000" dirty="0"/>
              <a:t>111</a:t>
            </a:r>
            <a:r>
              <a:rPr lang="zh-CN" altLang="en-US" sz="2000" dirty="0"/>
              <a:t>）面若为二维成核机制的生长，其速率相对较低。在天然金刚石中，存在片状生长，显露的仍为（</a:t>
            </a:r>
            <a:r>
              <a:rPr lang="en-US" altLang="zh-CN" sz="2000" dirty="0"/>
              <a:t>111</a:t>
            </a:r>
            <a:r>
              <a:rPr lang="zh-CN" altLang="en-US" sz="2000" dirty="0"/>
              <a:t>）面，但片状晶体中存在孪晶面。其中</a:t>
            </a:r>
            <a:r>
              <a:rPr lang="en-US" altLang="zh-CN" sz="2000" dirty="0"/>
              <a:t>{1-21}</a:t>
            </a:r>
            <a:r>
              <a:rPr lang="zh-CN" altLang="en-US" sz="2000" dirty="0"/>
              <a:t>面为凹面，为快速生长面。</a:t>
            </a:r>
            <a:endParaRPr lang="zh-CN" altLang="en-US" sz="2000" b="1" dirty="0"/>
          </a:p>
        </p:txBody>
      </p:sp>
      <p:pic>
        <p:nvPicPr>
          <p:cNvPr id="73731" name="Picture 2"/>
          <p:cNvPicPr>
            <a:picLocks noChangeAspect="1"/>
          </p:cNvPicPr>
          <p:nvPr/>
        </p:nvPicPr>
        <p:blipFill>
          <a:blip r:embed="rId1"/>
          <a:stretch>
            <a:fillRect/>
          </a:stretch>
        </p:blipFill>
        <p:spPr>
          <a:xfrm>
            <a:off x="428625" y="1857375"/>
            <a:ext cx="4886325" cy="3524250"/>
          </a:xfrm>
          <a:prstGeom prst="rect">
            <a:avLst/>
          </a:prstGeom>
          <a:noFill/>
          <a:ln w="9525">
            <a:noFill/>
          </a:ln>
        </p:spPr>
      </p:pic>
      <p:sp>
        <p:nvSpPr>
          <p:cNvPr id="73732" name="TextBox 4"/>
          <p:cNvSpPr txBox="1"/>
          <p:nvPr/>
        </p:nvSpPr>
        <p:spPr>
          <a:xfrm>
            <a:off x="5429250" y="1785938"/>
            <a:ext cx="3246438" cy="3478212"/>
          </a:xfrm>
          <a:prstGeom prst="rect">
            <a:avLst/>
          </a:prstGeom>
          <a:noFill/>
          <a:ln w="9525">
            <a:noFill/>
          </a:ln>
        </p:spPr>
        <p:txBody>
          <a:bodyPr>
            <a:spAutoFit/>
          </a:bodyPr>
          <a:lstStyle/>
          <a:p>
            <a:pPr algn="just"/>
            <a:r>
              <a:rPr lang="zh-CN" altLang="en-US" sz="2000" b="1" i="0" dirty="0">
                <a:latin typeface="Times New Roman" panose="02020603050405020304" pitchFamily="18" charset="0"/>
              </a:rPr>
              <a:t>晶面淘汰律</a:t>
            </a:r>
            <a:r>
              <a:rPr lang="zh-CN" altLang="en-US" sz="2000" i="0" dirty="0">
                <a:latin typeface="Times New Roman" panose="02020603050405020304" pitchFamily="18" charset="0"/>
              </a:rPr>
              <a:t>：生长过程中快速生长的晶面将隐没，而慢速生长的晶面将显露。</a:t>
            </a:r>
            <a:endParaRPr lang="en-US" altLang="zh-CN" sz="2000" i="0" dirty="0">
              <a:latin typeface="Times New Roman" panose="02020603050405020304" pitchFamily="18" charset="0"/>
            </a:endParaRPr>
          </a:p>
          <a:p>
            <a:pPr algn="just"/>
            <a:r>
              <a:rPr lang="zh-CN" altLang="en-US" sz="2000" i="0" dirty="0">
                <a:latin typeface="Times New Roman" panose="02020603050405020304" pitchFamily="18" charset="0"/>
              </a:rPr>
              <a:t>多重孪晶的生长机制：第一孪晶面的凹角消失，但第二孪晶面的凹角发育变大，同样，随着生长，第二孪晶面凹角消失，第一孪晶面将发育的最大。即生长过程中两个孪晶面凹角相互制约，永不消失。    </a:t>
            </a:r>
            <a:endParaRPr lang="zh-CN" altLang="en-US" sz="2000" i="0" dirty="0">
              <a:latin typeface="Times New Roman" panose="02020603050405020304" pitchFamily="18" charset="0"/>
            </a:endParaRPr>
          </a:p>
        </p:txBody>
      </p:sp>
      <p:sp>
        <p:nvSpPr>
          <p:cNvPr id="73733" name="TextBox 5"/>
          <p:cNvSpPr txBox="1"/>
          <p:nvPr/>
        </p:nvSpPr>
        <p:spPr>
          <a:xfrm>
            <a:off x="132715" y="5572125"/>
            <a:ext cx="8511540" cy="706755"/>
          </a:xfrm>
          <a:prstGeom prst="rect">
            <a:avLst/>
          </a:prstGeom>
          <a:solidFill>
            <a:schemeClr val="bg1"/>
          </a:solidFill>
          <a:ln w="9525">
            <a:noFill/>
          </a:ln>
        </p:spPr>
        <p:txBody>
          <a:bodyPr wrap="square">
            <a:spAutoFit/>
          </a:bodyPr>
          <a:lstStyle/>
          <a:p>
            <a:pPr algn="just"/>
            <a:r>
              <a:rPr lang="zh-CN" altLang="en-US" sz="2000" b="1" i="0" dirty="0">
                <a:latin typeface="Times New Roman" panose="02020603050405020304" pitchFamily="18" charset="0"/>
              </a:rPr>
              <a:t>粗糙界面</a:t>
            </a:r>
            <a:r>
              <a:rPr lang="zh-CN" altLang="en-US" sz="2000" i="0" dirty="0">
                <a:latin typeface="Times New Roman" panose="02020603050405020304" pitchFamily="18" charset="0"/>
              </a:rPr>
              <a:t>的生长是连续过程，界面上任何原子都具有相同的势能，晶体缺陷在生长过程中不起作用，粗糙界面的生长为法向生长。</a:t>
            </a:r>
            <a:r>
              <a:rPr lang="zh-CN" altLang="en-US" sz="2000" b="1" i="0" dirty="0">
                <a:solidFill>
                  <a:srgbClr val="FF0000"/>
                </a:solidFill>
                <a:latin typeface="Times New Roman" panose="02020603050405020304" pitchFamily="18" charset="0"/>
              </a:rPr>
              <a:t>（三维生长）</a:t>
            </a:r>
            <a:endParaRPr lang="zh-CN" altLang="en-US" sz="2000" b="1" i="0" dirty="0">
              <a:solidFill>
                <a:srgbClr val="FF0000"/>
              </a:solidFill>
              <a:latin typeface="Times New Roman" panose="02020603050405020304" pitchFamily="18" charset="0"/>
            </a:endParaRPr>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714375" y="285750"/>
            <a:ext cx="7715250" cy="571500"/>
          </a:xfrm>
          <a:no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4.</a:t>
            </a:r>
            <a:r>
              <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化学反应</a:t>
            </a:r>
            <a:endPar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4755" name="内容占位符 2"/>
          <p:cNvSpPr>
            <a:spLocks noGrp="1"/>
          </p:cNvSpPr>
          <p:nvPr>
            <p:ph idx="1"/>
          </p:nvPr>
        </p:nvSpPr>
        <p:spPr>
          <a:xfrm>
            <a:off x="214313" y="1214438"/>
            <a:ext cx="8786812" cy="5000625"/>
          </a:xfrm>
          <a:solidFill>
            <a:schemeClr val="bg1"/>
          </a:solidFill>
        </p:spPr>
        <p:txBody>
          <a:bodyPr vert="horz" wrap="square" lIns="91440" tIns="45720" rIns="91440" bIns="45720" anchor="t"/>
          <a:lstStyle/>
          <a:p>
            <a:r>
              <a:rPr lang="zh-CN" altLang="en-US" sz="2000" dirty="0"/>
              <a:t>分子式一般为</a:t>
            </a:r>
            <a:r>
              <a:rPr lang="en-US" altLang="zh-CN" sz="2000" dirty="0"/>
              <a:t>MR</a:t>
            </a:r>
            <a:r>
              <a:rPr lang="en-US" altLang="zh-CN" sz="2000" baseline="-25000" dirty="0"/>
              <a:t>n</a:t>
            </a:r>
            <a:r>
              <a:rPr lang="zh-CN" altLang="en-US" sz="2000" dirty="0"/>
              <a:t>，这里</a:t>
            </a:r>
            <a:r>
              <a:rPr lang="en-US" altLang="zh-CN" sz="2000" dirty="0"/>
              <a:t>M</a:t>
            </a:r>
            <a:r>
              <a:rPr lang="zh-CN" altLang="en-US" sz="2000" dirty="0"/>
              <a:t>代表</a:t>
            </a:r>
            <a:r>
              <a:rPr lang="en-US" altLang="zh-CN" sz="2000" dirty="0"/>
              <a:t>OMVPE</a:t>
            </a:r>
            <a:r>
              <a:rPr lang="zh-CN" altLang="en-US" sz="2000" dirty="0"/>
              <a:t>所感兴趣的</a:t>
            </a:r>
            <a:r>
              <a:rPr lang="en-US" altLang="zh-CN" sz="2000" dirty="0"/>
              <a:t>II</a:t>
            </a:r>
            <a:r>
              <a:rPr lang="zh-CN" altLang="en-US" sz="2000" dirty="0"/>
              <a:t>，</a:t>
            </a:r>
            <a:r>
              <a:rPr lang="en-US" altLang="zh-CN" sz="2000" dirty="0"/>
              <a:t>III</a:t>
            </a:r>
            <a:r>
              <a:rPr lang="zh-CN" altLang="en-US" sz="2000" dirty="0"/>
              <a:t>，</a:t>
            </a:r>
            <a:r>
              <a:rPr lang="en-US" altLang="zh-CN" sz="2000" dirty="0"/>
              <a:t>IV</a:t>
            </a:r>
            <a:r>
              <a:rPr lang="zh-CN" altLang="en-US" sz="2000" dirty="0"/>
              <a:t>，</a:t>
            </a:r>
            <a:r>
              <a:rPr lang="en-US" altLang="zh-CN" sz="2000" dirty="0"/>
              <a:t>V</a:t>
            </a:r>
            <a:r>
              <a:rPr lang="zh-CN" altLang="en-US" sz="2000" dirty="0"/>
              <a:t>和</a:t>
            </a:r>
            <a:r>
              <a:rPr lang="en-US" altLang="zh-CN" sz="2000" dirty="0"/>
              <a:t>VI</a:t>
            </a:r>
            <a:r>
              <a:rPr lang="zh-CN" altLang="en-US" sz="2000" dirty="0"/>
              <a:t>族元素，而</a:t>
            </a:r>
            <a:r>
              <a:rPr lang="en-US" altLang="zh-CN" sz="2000" dirty="0"/>
              <a:t>R</a:t>
            </a:r>
            <a:r>
              <a:rPr lang="zh-CN" altLang="en-US" sz="2000" dirty="0"/>
              <a:t>被限定为甲基或乙基。当然，</a:t>
            </a:r>
            <a:r>
              <a:rPr lang="en-US" altLang="zh-CN" sz="2000" dirty="0"/>
              <a:t>H</a:t>
            </a:r>
            <a:r>
              <a:rPr lang="zh-CN" altLang="en-US" sz="2000" dirty="0"/>
              <a:t>配位基是</a:t>
            </a:r>
            <a:r>
              <a:rPr lang="en-US" altLang="zh-CN" sz="2000" dirty="0"/>
              <a:t>V</a:t>
            </a:r>
            <a:r>
              <a:rPr lang="zh-CN" altLang="en-US" sz="2000" dirty="0"/>
              <a:t>族和</a:t>
            </a:r>
            <a:r>
              <a:rPr lang="en-US" altLang="zh-CN" sz="2000" dirty="0"/>
              <a:t>VI</a:t>
            </a:r>
            <a:r>
              <a:rPr lang="zh-CN" altLang="en-US" sz="2000" dirty="0"/>
              <a:t>族源的最普通的配位基。</a:t>
            </a:r>
            <a:endParaRPr lang="en-US" altLang="zh-CN" sz="2000" dirty="0"/>
          </a:p>
          <a:p>
            <a:r>
              <a:rPr lang="zh-CN" altLang="en-US" sz="2000" dirty="0"/>
              <a:t>烷基源经常容易导致</a:t>
            </a:r>
            <a:r>
              <a:rPr lang="en-US" altLang="zh-CN" sz="2000" dirty="0"/>
              <a:t>C</a:t>
            </a:r>
            <a:r>
              <a:rPr lang="zh-CN" altLang="en-US" sz="2000" dirty="0"/>
              <a:t>和</a:t>
            </a:r>
            <a:r>
              <a:rPr lang="en-US" altLang="zh-CN" sz="2000" dirty="0"/>
              <a:t>O</a:t>
            </a:r>
            <a:r>
              <a:rPr lang="zh-CN" altLang="en-US" sz="2000" dirty="0"/>
              <a:t>的非故意掺杂。而且，生长温度范围经常被源的热解温度所限制。</a:t>
            </a:r>
            <a:endParaRPr lang="en-US" altLang="zh-CN" sz="2000" dirty="0"/>
          </a:p>
          <a:p>
            <a:r>
              <a:rPr lang="zh-CN" altLang="en-US" sz="2000" dirty="0"/>
              <a:t>金属有机源的性质：</a:t>
            </a:r>
            <a:endParaRPr lang="en-US" altLang="zh-CN" sz="2000" dirty="0"/>
          </a:p>
          <a:p>
            <a:pPr lvl="1"/>
            <a:r>
              <a:rPr lang="zh-CN" altLang="en-US" sz="1800" dirty="0"/>
              <a:t>能够在室温或更低的温度下保存。这样就可避免过高的载气流量通过源瓶或加热源瓶。</a:t>
            </a:r>
            <a:endParaRPr lang="en-US" altLang="zh-CN" sz="1800" dirty="0"/>
          </a:p>
          <a:p>
            <a:pPr lvl="1"/>
            <a:r>
              <a:rPr lang="zh-CN" altLang="en-US" sz="1800" dirty="0"/>
              <a:t>源必须在</a:t>
            </a:r>
            <a:r>
              <a:rPr lang="en-US" altLang="zh-CN" sz="1800" dirty="0"/>
              <a:t>OMVPE</a:t>
            </a:r>
            <a:r>
              <a:rPr lang="zh-CN" altLang="en-US" sz="1800" dirty="0"/>
              <a:t>生长期望的温度范围内分解。</a:t>
            </a:r>
            <a:endParaRPr lang="en-US" altLang="zh-CN" sz="1800" dirty="0"/>
          </a:p>
          <a:p>
            <a:pPr lvl="1"/>
            <a:r>
              <a:rPr lang="zh-CN" altLang="en-US" sz="1800" dirty="0"/>
              <a:t>有机源不能活性太大，否则它在进入反应室之前的室温纯化或储存过程中就分解了。</a:t>
            </a:r>
            <a:endParaRPr lang="en-US" altLang="zh-CN" sz="1800" dirty="0"/>
          </a:p>
          <a:p>
            <a:pPr lvl="1"/>
            <a:r>
              <a:rPr lang="zh-CN" altLang="en-US" sz="1800" dirty="0"/>
              <a:t>有机源反应应避免副反应，一些副反应会使得材料沉积在反应室管壁等处，而不是外延层上。副反应不但造成了生长效率低</a:t>
            </a:r>
            <a:r>
              <a:rPr lang="en-US" altLang="zh-CN" sz="1800" dirty="0"/>
              <a:t>,</a:t>
            </a:r>
            <a:r>
              <a:rPr lang="zh-CN" altLang="en-US" sz="1800" dirty="0"/>
              <a:t>而且造成外延层均匀性和重复性均变差。</a:t>
            </a:r>
            <a:endParaRPr lang="en-US" altLang="zh-CN" sz="1800" dirty="0"/>
          </a:p>
          <a:p>
            <a:pPr lvl="1"/>
            <a:r>
              <a:rPr lang="zh-CN" altLang="en-US" sz="1800" dirty="0"/>
              <a:t>低蒸汽压的源在大气压环境下分子扩散速率也低。</a:t>
            </a:r>
            <a:endParaRPr lang="zh-CN" altLang="en-US" sz="1800" dirty="0"/>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1285875" y="642938"/>
            <a:ext cx="6457949" cy="747712"/>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III</a:t>
            </a:r>
            <a:r>
              <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族有机源</a:t>
            </a:r>
            <a:endPar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5779" name="内容占位符 2"/>
          <p:cNvSpPr>
            <a:spLocks noGrp="1"/>
          </p:cNvSpPr>
          <p:nvPr>
            <p:ph idx="1"/>
          </p:nvPr>
        </p:nvSpPr>
        <p:spPr>
          <a:xfrm>
            <a:off x="468313" y="1643063"/>
            <a:ext cx="8424862" cy="4143375"/>
          </a:xfrm>
        </p:spPr>
        <p:txBody>
          <a:bodyPr vert="horz" wrap="square" lIns="91440" tIns="45720" rIns="91440" bIns="45720" anchor="t"/>
          <a:lstStyle/>
          <a:p>
            <a:r>
              <a:rPr lang="zh-CN" altLang="en-US" sz="2000" dirty="0"/>
              <a:t>三甲基源使用最为频繁，是因为它们具有较高的蒸气压，稳定性高。所以，使用前它们可以在室温下储存很长时间，而且不易发生副反应。而三乙基源则是在一定程度上稳定，</a:t>
            </a:r>
            <a:r>
              <a:rPr lang="en-US" altLang="zh-CN" sz="2000" dirty="0">
                <a:ea typeface="宋体" panose="02010600030101010101" pitchFamily="2" charset="-122"/>
              </a:rPr>
              <a:t> </a:t>
            </a:r>
            <a:r>
              <a:rPr lang="en-US" altLang="zh-CN" sz="2000" dirty="0"/>
              <a:t>TEIn</a:t>
            </a:r>
            <a:r>
              <a:rPr lang="zh-CN" altLang="en-US" sz="2000" dirty="0"/>
              <a:t>还会和和</a:t>
            </a:r>
            <a:r>
              <a:rPr lang="en-US" altLang="zh-CN" sz="2000" dirty="0"/>
              <a:t>V</a:t>
            </a:r>
            <a:r>
              <a:rPr lang="zh-CN" altLang="en-US" sz="2000" dirty="0"/>
              <a:t>族氢化物反应，在衬底上游生成不易挥发的加合物。</a:t>
            </a:r>
            <a:endParaRPr lang="en-US" altLang="zh-CN" sz="2000" dirty="0"/>
          </a:p>
          <a:p>
            <a:r>
              <a:rPr lang="zh-CN" altLang="en-US" sz="2000" dirty="0"/>
              <a:t>在低压反应室中，使用</a:t>
            </a:r>
            <a:r>
              <a:rPr lang="en-US" altLang="zh-CN" sz="2000" dirty="0"/>
              <a:t>TEGa</a:t>
            </a:r>
            <a:r>
              <a:rPr lang="zh-CN" altLang="en-US" sz="2000" dirty="0"/>
              <a:t>和</a:t>
            </a:r>
            <a:r>
              <a:rPr lang="en-US" altLang="zh-CN" sz="2000" dirty="0"/>
              <a:t>TEAl</a:t>
            </a:r>
            <a:r>
              <a:rPr lang="zh-CN" altLang="en-US" sz="2000" dirty="0"/>
              <a:t>后，发现</a:t>
            </a:r>
            <a:r>
              <a:rPr lang="en-US" altLang="zh-CN" sz="2000" dirty="0"/>
              <a:t>GaAs</a:t>
            </a:r>
            <a:r>
              <a:rPr lang="zh-CN" altLang="en-US" sz="2000" dirty="0"/>
              <a:t>和</a:t>
            </a:r>
            <a:r>
              <a:rPr lang="en-US" altLang="zh-CN" sz="2000" dirty="0"/>
              <a:t>AlGaAs</a:t>
            </a:r>
            <a:r>
              <a:rPr lang="zh-CN" altLang="en-US" sz="2000" dirty="0"/>
              <a:t>中的</a:t>
            </a:r>
            <a:r>
              <a:rPr lang="en-US" altLang="zh-CN" sz="2000" dirty="0"/>
              <a:t>C</a:t>
            </a:r>
            <a:r>
              <a:rPr lang="zh-CN" altLang="en-US" sz="2000" dirty="0"/>
              <a:t>浓度显著降低。因为这两种源热解不产生</a:t>
            </a:r>
            <a:r>
              <a:rPr lang="en-US" altLang="zh-CN" sz="2000" dirty="0"/>
              <a:t>CH</a:t>
            </a:r>
            <a:r>
              <a:rPr lang="en-US" altLang="zh-CN" sz="2000" baseline="-25000" dirty="0"/>
              <a:t>3</a:t>
            </a:r>
            <a:r>
              <a:rPr lang="zh-CN" altLang="en-US" sz="2000" dirty="0"/>
              <a:t>基团，而</a:t>
            </a:r>
            <a:r>
              <a:rPr lang="en-US" altLang="zh-CN" sz="2000" dirty="0"/>
              <a:t>CH</a:t>
            </a:r>
            <a:r>
              <a:rPr lang="en-US" altLang="zh-CN" sz="2000" baseline="-25000" dirty="0"/>
              <a:t>3</a:t>
            </a:r>
            <a:r>
              <a:rPr lang="zh-CN" altLang="en-US" sz="2000" dirty="0"/>
              <a:t>基团被认为是外延膜中</a:t>
            </a:r>
            <a:r>
              <a:rPr lang="en-US" altLang="zh-CN" sz="2000" dirty="0"/>
              <a:t>C</a:t>
            </a:r>
            <a:r>
              <a:rPr lang="zh-CN" altLang="en-US" sz="2000" dirty="0"/>
              <a:t>的主要来源。</a:t>
            </a:r>
            <a:endParaRPr lang="en-US" altLang="zh-CN" sz="2000" dirty="0"/>
          </a:p>
          <a:p>
            <a:r>
              <a:rPr lang="en-US" altLang="zh-CN" sz="2000" dirty="0"/>
              <a:t>OMVPE</a:t>
            </a:r>
            <a:r>
              <a:rPr lang="zh-CN" altLang="en-US" sz="2000" dirty="0"/>
              <a:t>生长含</a:t>
            </a:r>
            <a:r>
              <a:rPr lang="en-US" altLang="zh-CN" sz="2000" dirty="0"/>
              <a:t>Al</a:t>
            </a:r>
            <a:r>
              <a:rPr lang="zh-CN" altLang="en-US" sz="2000" dirty="0"/>
              <a:t>的半导体总存在着问题</a:t>
            </a:r>
            <a:r>
              <a:rPr lang="en-US" altLang="zh-CN" sz="2000" dirty="0"/>
              <a:t>,</a:t>
            </a:r>
            <a:r>
              <a:rPr lang="zh-CN" altLang="en-US" sz="2000" dirty="0"/>
              <a:t>因为</a:t>
            </a:r>
            <a:r>
              <a:rPr lang="en-US" altLang="zh-CN" sz="2000" dirty="0"/>
              <a:t>Al</a:t>
            </a:r>
            <a:r>
              <a:rPr lang="zh-CN" altLang="en-US" sz="2000" dirty="0"/>
              <a:t>很活泼</a:t>
            </a:r>
            <a:r>
              <a:rPr lang="en-US" altLang="zh-CN" sz="2000" dirty="0"/>
              <a:t>,</a:t>
            </a:r>
            <a:r>
              <a:rPr lang="zh-CN" altLang="en-US" sz="2000" dirty="0"/>
              <a:t>它比较容易引起固体中的</a:t>
            </a:r>
            <a:r>
              <a:rPr lang="en-US" altLang="zh-CN" sz="2000" dirty="0"/>
              <a:t>C</a:t>
            </a:r>
            <a:r>
              <a:rPr lang="zh-CN" altLang="en-US" sz="2000" dirty="0"/>
              <a:t>和</a:t>
            </a:r>
            <a:r>
              <a:rPr lang="en-US" altLang="zh-CN" sz="2000" dirty="0"/>
              <a:t>O</a:t>
            </a:r>
            <a:r>
              <a:rPr lang="zh-CN" altLang="en-US" sz="2000" dirty="0"/>
              <a:t>掺杂。</a:t>
            </a:r>
            <a:endParaRPr lang="zh-CN" altLang="en-US" sz="2000" b="1" dirty="0"/>
          </a:p>
          <a:p>
            <a:r>
              <a:rPr lang="zh-CN" altLang="en-US" sz="2000" dirty="0"/>
              <a:t>铝烷</a:t>
            </a:r>
            <a:r>
              <a:rPr lang="en-US" altLang="zh-CN" sz="2000" dirty="0"/>
              <a:t>-</a:t>
            </a:r>
            <a:r>
              <a:rPr lang="zh-CN" altLang="en-US" sz="2000" dirty="0"/>
              <a:t>胺的加合物异形体已被合成用来微调铝源的特性</a:t>
            </a:r>
            <a:r>
              <a:rPr lang="en-US" altLang="zh-CN" sz="2000" dirty="0"/>
              <a:t>.</a:t>
            </a:r>
            <a:r>
              <a:rPr lang="zh-CN" altLang="en-US" sz="2000" dirty="0"/>
              <a:t>当其中一个连接着</a:t>
            </a:r>
            <a:r>
              <a:rPr lang="en-US" altLang="zh-CN" sz="2000" dirty="0"/>
              <a:t>N</a:t>
            </a:r>
            <a:r>
              <a:rPr lang="zh-CN" altLang="en-US" sz="2000" dirty="0"/>
              <a:t>原子的甲基被乙基取代后，二甲基</a:t>
            </a:r>
            <a:r>
              <a:rPr lang="en-US" altLang="zh-CN" sz="2000" dirty="0"/>
              <a:t>-</a:t>
            </a:r>
            <a:r>
              <a:rPr lang="zh-CN" altLang="en-US" sz="2000" dirty="0"/>
              <a:t>乙基</a:t>
            </a:r>
            <a:r>
              <a:rPr lang="en-US" altLang="zh-CN" sz="2000" dirty="0"/>
              <a:t>-</a:t>
            </a:r>
            <a:r>
              <a:rPr lang="zh-CN" altLang="en-US" sz="2000" dirty="0"/>
              <a:t>铝胺</a:t>
            </a:r>
            <a:r>
              <a:rPr lang="en-US" altLang="zh-CN" sz="2000" dirty="0"/>
              <a:t>(DM</a:t>
            </a:r>
            <a:r>
              <a:rPr lang="en-US" altLang="zh-CN" sz="2000" dirty="0">
                <a:sym typeface="+mn-ea"/>
              </a:rPr>
              <a:t>E</a:t>
            </a:r>
            <a:r>
              <a:rPr lang="en-US" altLang="zh-CN" sz="2000" dirty="0"/>
              <a:t>AA)</a:t>
            </a:r>
            <a:r>
              <a:rPr lang="zh-CN" altLang="en-US" sz="2000" dirty="0"/>
              <a:t>便形成了</a:t>
            </a:r>
            <a:r>
              <a:rPr lang="en-US" altLang="zh-CN" sz="2000" dirty="0"/>
              <a:t>,</a:t>
            </a:r>
            <a:r>
              <a:rPr lang="zh-CN" altLang="en-US" sz="2000" dirty="0"/>
              <a:t>它在室温下是液体</a:t>
            </a:r>
            <a:r>
              <a:rPr lang="en-US" altLang="zh-CN" sz="2000" dirty="0"/>
              <a:t>.</a:t>
            </a:r>
            <a:r>
              <a:rPr lang="zh-CN" altLang="en-US" sz="2000" dirty="0"/>
              <a:t>但其蒸汽压与</a:t>
            </a:r>
            <a:r>
              <a:rPr lang="en-US" altLang="zh-CN" sz="2000" dirty="0"/>
              <a:t>TMAA</a:t>
            </a:r>
            <a:r>
              <a:rPr lang="zh-CN" altLang="en-US" sz="2000" dirty="0"/>
              <a:t>（三甲胺铝烷）相近，</a:t>
            </a:r>
            <a:r>
              <a:rPr lang="en-US" altLang="zh-CN" sz="2000" dirty="0"/>
              <a:t>C</a:t>
            </a:r>
            <a:r>
              <a:rPr lang="zh-CN" altLang="en-US" sz="2000" dirty="0"/>
              <a:t>沾污比</a:t>
            </a:r>
            <a:r>
              <a:rPr lang="en-US" altLang="zh-CN" sz="2000" dirty="0"/>
              <a:t>TMAl</a:t>
            </a:r>
            <a:r>
              <a:rPr lang="zh-CN" altLang="zh-CN" sz="2000" dirty="0"/>
              <a:t>降低</a:t>
            </a:r>
            <a:r>
              <a:rPr lang="en-US" altLang="zh-CN" sz="2000" dirty="0"/>
              <a:t>50</a:t>
            </a:r>
            <a:r>
              <a:rPr lang="zh-CN" altLang="en-US" sz="2000" dirty="0"/>
              <a:t>倍。</a:t>
            </a:r>
            <a:endParaRPr lang="zh-CN" altLang="en-US" sz="2000" dirty="0"/>
          </a:p>
        </p:txBody>
      </p:sp>
      <p:sp>
        <p:nvSpPr>
          <p:cNvPr id="2" name="灯片编号占位符 1"/>
          <p:cNvSpPr>
            <a:spLocks noGrp="1"/>
          </p:cNvSpPr>
          <p:nvPr>
            <p:ph type="sldNum" sz="quarter" idx="4294967295"/>
          </p:nvPr>
        </p:nvSpPr>
        <p:spPr>
          <a:solidFill>
            <a:schemeClr val="bg1"/>
          </a:solid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714375" y="428625"/>
            <a:ext cx="7600950" cy="676275"/>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氮源</a:t>
            </a:r>
            <a:endPar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6803" name="内容占位符 2"/>
          <p:cNvSpPr>
            <a:spLocks noGrp="1"/>
          </p:cNvSpPr>
          <p:nvPr>
            <p:ph idx="1"/>
          </p:nvPr>
        </p:nvSpPr>
        <p:spPr>
          <a:xfrm>
            <a:off x="500063" y="1428750"/>
            <a:ext cx="8358187" cy="4143375"/>
          </a:xfrm>
        </p:spPr>
        <p:txBody>
          <a:bodyPr vert="horz" wrap="square" lIns="91440" tIns="45720" rIns="91440" bIns="45720" anchor="t"/>
          <a:lstStyle/>
          <a:p>
            <a:r>
              <a:rPr lang="en-US" altLang="zh-CN" sz="2000" dirty="0"/>
              <a:t>III</a:t>
            </a:r>
            <a:r>
              <a:rPr lang="zh-CN" altLang="en-US" sz="2000" dirty="0"/>
              <a:t>族氮化物材料是利用传统的</a:t>
            </a:r>
            <a:r>
              <a:rPr lang="en-US" altLang="zh-CN" sz="2000" dirty="0"/>
              <a:t>III</a:t>
            </a:r>
            <a:r>
              <a:rPr lang="zh-CN" altLang="en-US" sz="2000" dirty="0"/>
              <a:t>族有机源与</a:t>
            </a:r>
            <a:r>
              <a:rPr lang="en-US" altLang="zh-CN" sz="2000" dirty="0"/>
              <a:t>NH</a:t>
            </a:r>
            <a:r>
              <a:rPr lang="en-US" altLang="zh-CN" sz="2000" baseline="-25000" dirty="0"/>
              <a:t>3</a:t>
            </a:r>
            <a:r>
              <a:rPr lang="zh-CN" altLang="en-US" sz="2000" dirty="0"/>
              <a:t>反应进行</a:t>
            </a:r>
            <a:r>
              <a:rPr lang="en-US" altLang="zh-CN" sz="2000" dirty="0"/>
              <a:t>OMVPE</a:t>
            </a:r>
            <a:r>
              <a:rPr lang="zh-CN" altLang="en-US" sz="2000" dirty="0"/>
              <a:t>生长得到。</a:t>
            </a:r>
            <a:endParaRPr lang="en-US" altLang="zh-CN" sz="2000" dirty="0"/>
          </a:p>
          <a:p>
            <a:r>
              <a:rPr lang="zh-CN" altLang="en-US" sz="2000" dirty="0"/>
              <a:t>高温生长的一个原因是</a:t>
            </a:r>
            <a:r>
              <a:rPr lang="en-US" altLang="zh-CN" sz="2000" dirty="0"/>
              <a:t>NH3</a:t>
            </a:r>
            <a:r>
              <a:rPr lang="zh-CN" altLang="en-US" sz="2000" dirty="0"/>
              <a:t>的分解温度很高，在</a:t>
            </a:r>
            <a:r>
              <a:rPr lang="en-US" altLang="zh-CN" sz="2000" dirty="0"/>
              <a:t>950</a:t>
            </a:r>
            <a:r>
              <a:rPr lang="en-US" altLang="zh-CN" sz="2000" baseline="30000" dirty="0"/>
              <a:t>o</a:t>
            </a:r>
            <a:r>
              <a:rPr lang="en-US" altLang="zh-CN" sz="2000" dirty="0"/>
              <a:t>C</a:t>
            </a:r>
            <a:r>
              <a:rPr lang="zh-CN" altLang="en-US" sz="2000" dirty="0"/>
              <a:t>下也只有</a:t>
            </a:r>
            <a:r>
              <a:rPr lang="en-US" altLang="zh-CN" sz="2000" dirty="0"/>
              <a:t>15%</a:t>
            </a:r>
            <a:r>
              <a:rPr lang="zh-CN" altLang="en-US" sz="2000" dirty="0"/>
              <a:t>分解。高温生长下氮气的高挥发性导致</a:t>
            </a:r>
            <a:r>
              <a:rPr lang="en-US" altLang="zh-CN" sz="2000" dirty="0"/>
              <a:t>GaN</a:t>
            </a:r>
            <a:r>
              <a:rPr lang="zh-CN" altLang="en-US" sz="2000" dirty="0"/>
              <a:t>膜中的大的氮空位浓度。</a:t>
            </a:r>
            <a:endParaRPr lang="en-US" altLang="zh-CN" sz="2000" dirty="0"/>
          </a:p>
          <a:p>
            <a:r>
              <a:rPr lang="zh-CN" altLang="en-US" sz="2000" dirty="0"/>
              <a:t>联胺</a:t>
            </a:r>
            <a:r>
              <a:rPr lang="en-US" altLang="zh-CN" sz="2000" dirty="0"/>
              <a:t>(N</a:t>
            </a:r>
            <a:r>
              <a:rPr lang="en-US" altLang="zh-CN" sz="2000" baseline="-25000" dirty="0"/>
              <a:t>2</a:t>
            </a:r>
            <a:r>
              <a:rPr lang="en-US" altLang="zh-CN" sz="2000" dirty="0"/>
              <a:t>H</a:t>
            </a:r>
            <a:r>
              <a:rPr lang="en-US" altLang="zh-CN" sz="2000" baseline="-25000" dirty="0"/>
              <a:t>4</a:t>
            </a:r>
            <a:r>
              <a:rPr lang="en-US" altLang="zh-CN" sz="2000" dirty="0"/>
              <a:t>)</a:t>
            </a:r>
            <a:r>
              <a:rPr lang="zh-CN" altLang="en-US" sz="2000" dirty="0"/>
              <a:t>是一种有吸引力的</a:t>
            </a:r>
            <a:r>
              <a:rPr lang="en-US" altLang="zh-CN" sz="2000" dirty="0"/>
              <a:t>N</a:t>
            </a:r>
            <a:r>
              <a:rPr lang="zh-CN" altLang="en-US" sz="2000" dirty="0"/>
              <a:t>源</a:t>
            </a:r>
            <a:r>
              <a:rPr lang="en-US" altLang="zh-CN" sz="2000" dirty="0"/>
              <a:t>,</a:t>
            </a:r>
            <a:r>
              <a:rPr lang="zh-CN" altLang="en-US" sz="2000" dirty="0"/>
              <a:t>因为它不含能在固体中造成</a:t>
            </a:r>
            <a:r>
              <a:rPr lang="en-US" altLang="zh-CN" sz="2000" dirty="0"/>
              <a:t>C</a:t>
            </a:r>
            <a:r>
              <a:rPr lang="zh-CN" altLang="en-US" sz="2000" dirty="0"/>
              <a:t>污染的</a:t>
            </a:r>
            <a:r>
              <a:rPr lang="en-US" altLang="zh-CN" sz="2000" dirty="0"/>
              <a:t>C</a:t>
            </a:r>
            <a:r>
              <a:rPr lang="zh-CN" altLang="en-US" sz="2000" dirty="0"/>
              <a:t>原子，而且</a:t>
            </a:r>
            <a:r>
              <a:rPr lang="en-US" altLang="zh-CN" sz="2000" dirty="0"/>
              <a:t>H</a:t>
            </a:r>
            <a:r>
              <a:rPr lang="zh-CN" altLang="en-US" sz="2000" dirty="0"/>
              <a:t>原子也有利于去除吸附在表面的烃基团（主要是</a:t>
            </a:r>
            <a:r>
              <a:rPr lang="en-US" altLang="zh-CN" sz="2000" dirty="0"/>
              <a:t>III</a:t>
            </a:r>
            <a:r>
              <a:rPr lang="zh-CN" altLang="en-US" sz="2000" dirty="0"/>
              <a:t>族源的分解产物）</a:t>
            </a:r>
            <a:endParaRPr lang="en-US" altLang="zh-CN" sz="2000" dirty="0"/>
          </a:p>
          <a:p>
            <a:r>
              <a:rPr lang="zh-CN" altLang="en-US" sz="2000" dirty="0"/>
              <a:t>毒性和易于爆炸的危害</a:t>
            </a:r>
            <a:r>
              <a:rPr lang="en-US" altLang="zh-CN" sz="2000" dirty="0"/>
              <a:t>,</a:t>
            </a:r>
            <a:r>
              <a:rPr lang="zh-CN" altLang="en-US" sz="2000" dirty="0"/>
              <a:t>使得使用联胺的生产环境处于危险之中。这就促使人们寻找低毒的类似源。用一个甲基取代</a:t>
            </a:r>
            <a:r>
              <a:rPr lang="en-US" altLang="zh-CN" sz="2000" dirty="0"/>
              <a:t>H</a:t>
            </a:r>
            <a:r>
              <a:rPr lang="zh-CN" altLang="en-US" sz="2000" dirty="0"/>
              <a:t>降低了源爆炸的危险，但毒性仍差不多</a:t>
            </a:r>
            <a:r>
              <a:rPr lang="en-US" altLang="zh-CN" sz="2000" dirty="0"/>
              <a:t>,</a:t>
            </a:r>
            <a:r>
              <a:rPr lang="zh-CN" altLang="en-US" sz="2000" dirty="0"/>
              <a:t>该源就是单甲基联胺</a:t>
            </a:r>
            <a:r>
              <a:rPr lang="en-US" altLang="zh-CN" sz="2000" dirty="0"/>
              <a:t>(MMHy)</a:t>
            </a:r>
            <a:r>
              <a:rPr lang="zh-CN" altLang="en-US" sz="2000" dirty="0"/>
              <a:t>。</a:t>
            </a:r>
            <a:endParaRPr lang="en-US" altLang="zh-CN" sz="2000" dirty="0"/>
          </a:p>
          <a:p>
            <a:r>
              <a:rPr lang="zh-CN" altLang="en-US" sz="2000" dirty="0"/>
              <a:t>不对称的双甲基联胺</a:t>
            </a:r>
            <a:r>
              <a:rPr lang="en-US" altLang="zh-CN" sz="2000" dirty="0"/>
              <a:t>(H2N2(CH3)2,1,1DMHy)</a:t>
            </a:r>
            <a:r>
              <a:rPr lang="zh-CN" altLang="en-US" sz="2000" dirty="0"/>
              <a:t>比联胺要安全得多。其</a:t>
            </a:r>
            <a:r>
              <a:rPr lang="en-US" altLang="zh-CN" sz="2000" dirty="0"/>
              <a:t>25</a:t>
            </a:r>
            <a:r>
              <a:rPr lang="en-US" altLang="zh-CN" sz="2000" baseline="30000" dirty="0"/>
              <a:t>0</a:t>
            </a:r>
            <a:r>
              <a:rPr lang="en-US" altLang="zh-CN" sz="2000" dirty="0"/>
              <a:t>C</a:t>
            </a:r>
            <a:r>
              <a:rPr lang="zh-CN" altLang="en-US" sz="2000" dirty="0"/>
              <a:t>蒸汽压为</a:t>
            </a:r>
            <a:r>
              <a:rPr lang="en-US" altLang="zh-CN" sz="2000" dirty="0"/>
              <a:t>157Torr</a:t>
            </a:r>
            <a:r>
              <a:rPr lang="zh-CN" altLang="en-US" sz="2000" dirty="0"/>
              <a:t>，</a:t>
            </a:r>
            <a:r>
              <a:rPr lang="en-US" altLang="zh-CN" sz="2000" dirty="0"/>
              <a:t>50%</a:t>
            </a:r>
            <a:r>
              <a:rPr lang="zh-CN" altLang="en-US" sz="2000" dirty="0"/>
              <a:t>热分解温度为</a:t>
            </a:r>
            <a:r>
              <a:rPr lang="en-US" altLang="zh-CN" sz="2000" dirty="0"/>
              <a:t>420</a:t>
            </a:r>
            <a:r>
              <a:rPr lang="en-US" altLang="zh-CN" sz="2000" baseline="30000" dirty="0"/>
              <a:t>0</a:t>
            </a:r>
            <a:r>
              <a:rPr lang="en-US" altLang="zh-CN" sz="2000" dirty="0"/>
              <a:t>C</a:t>
            </a:r>
            <a:r>
              <a:rPr lang="zh-CN" altLang="en-US" sz="2000" dirty="0"/>
              <a:t>。</a:t>
            </a:r>
            <a:endParaRPr lang="zh-CN" altLang="en-US" sz="2000" dirty="0"/>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7177" y="636494"/>
            <a:ext cx="7915835" cy="701731"/>
          </a:xfrm>
          <a:prstGeom prst="rect">
            <a:avLst/>
          </a:prstGeom>
          <a:noFill/>
        </p:spPr>
        <p:txBody>
          <a:bodyPr wrap="square" rtlCol="0">
            <a:spAutoFit/>
          </a:bodyPr>
          <a:lstStyle/>
          <a:p>
            <a:pPr>
              <a:lnSpc>
                <a:spcPct val="90000"/>
              </a:lnSpc>
              <a:spcBef>
                <a:spcPct val="0"/>
              </a:spcBef>
            </a:pPr>
            <a:r>
              <a:rPr lang="en-US" altLang="zh-CN" sz="4400" b="1" i="0" dirty="0" smtClean="0">
                <a:solidFill>
                  <a:srgbClr val="FF3300"/>
                </a:solidFill>
                <a:latin typeface="+mn-ea"/>
                <a:cs typeface="+mj-cs"/>
              </a:rPr>
              <a:t>2.2 MOCVD</a:t>
            </a:r>
            <a:r>
              <a:rPr lang="zh-CN" altLang="en-US" sz="4400" b="1" i="0" dirty="0" smtClean="0">
                <a:solidFill>
                  <a:srgbClr val="FF3300"/>
                </a:solidFill>
                <a:latin typeface="+mn-ea"/>
                <a:cs typeface="+mj-cs"/>
              </a:rPr>
              <a:t>原理</a:t>
            </a:r>
            <a:endParaRPr lang="zh-CN" altLang="en-US" sz="4400" b="1" i="0" dirty="0">
              <a:solidFill>
                <a:srgbClr val="FF3300"/>
              </a:solidFill>
              <a:latin typeface="+mn-ea"/>
              <a:cs typeface="+mj-cs"/>
            </a:endParaRPr>
          </a:p>
        </p:txBody>
      </p:sp>
      <p:sp>
        <p:nvSpPr>
          <p:cNvPr id="4" name="Rectangle 3"/>
          <p:cNvSpPr txBox="1">
            <a:spLocks noChangeArrowheads="1"/>
          </p:cNvSpPr>
          <p:nvPr/>
        </p:nvSpPr>
        <p:spPr>
          <a:xfrm>
            <a:off x="1427350" y="2295525"/>
            <a:ext cx="6291262" cy="1899957"/>
          </a:xfrm>
          <a:prstGeom prst="rect">
            <a:avLst/>
          </a:prstGeom>
          <a:solidFill>
            <a:srgbClr val="0000FF"/>
          </a:solidFill>
        </p:spPr>
        <p:txBody>
          <a:bodyPr vert="horz"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2.2.1 MOCVD</a:t>
            </a:r>
            <a:r>
              <a:rPr lang="zh-CN" altLang="en-US" sz="3200" b="1" i="0" dirty="0">
                <a:solidFill>
                  <a:schemeClr val="bg1"/>
                </a:solidFill>
              </a:rPr>
              <a:t>生长</a:t>
            </a:r>
            <a:r>
              <a:rPr lang="zh-CN" altLang="en-US" sz="3200" b="1" i="0" dirty="0">
                <a:solidFill>
                  <a:schemeClr val="bg1"/>
                </a:solidFill>
                <a:latin typeface="Lucida Sans Unicode" panose="020B0602030504020204" pitchFamily="34" charset="0"/>
                <a:ea typeface="黑体" panose="02010609060101010101" pitchFamily="49" charset="-122"/>
              </a:rPr>
              <a:t>的关键过程</a:t>
            </a:r>
            <a:endParaRPr lang="en-US" altLang="zh-CN" sz="3200" b="1" i="0" dirty="0">
              <a:solidFill>
                <a:schemeClr val="bg1"/>
              </a:solidFill>
              <a:latin typeface="Lucida Sans Unicode" panose="020B0602030504020204" pitchFamily="34" charset="0"/>
              <a:ea typeface="黑体" panose="02010609060101010101" pitchFamily="49" charset="-122"/>
            </a:endParaRPr>
          </a:p>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2.2.2 MOCVD</a:t>
            </a:r>
            <a:r>
              <a:rPr lang="zh-CN" altLang="en-US" sz="3200" b="1" i="0" dirty="0">
                <a:solidFill>
                  <a:schemeClr val="bg1"/>
                </a:solidFill>
                <a:latin typeface="Lucida Sans Unicode" panose="020B0602030504020204" pitchFamily="34" charset="0"/>
                <a:ea typeface="黑体" panose="02010609060101010101" pitchFamily="49" charset="-122"/>
              </a:rPr>
              <a:t>生长的步骤</a:t>
            </a:r>
            <a:endParaRPr lang="en-US" altLang="zh-CN" sz="3200" b="1" i="0" dirty="0">
              <a:solidFill>
                <a:schemeClr val="bg1"/>
              </a:solidFill>
              <a:latin typeface="Lucida Sans Unicode" panose="020B0602030504020204" pitchFamily="34" charset="0"/>
              <a:ea typeface="黑体" panose="02010609060101010101" pitchFamily="49" charset="-122"/>
            </a:endParaRPr>
          </a:p>
          <a:p>
            <a:pPr eaLnBrk="0" hangingPunct="0"/>
            <a:r>
              <a:rPr lang="en-US" altLang="zh-CN" sz="3200" b="1" i="0" dirty="0">
                <a:solidFill>
                  <a:schemeClr val="bg1"/>
                </a:solidFill>
                <a:latin typeface="Lucida Sans Unicode" panose="020B0602030504020204" pitchFamily="34" charset="0"/>
                <a:ea typeface="黑体" panose="02010609060101010101" pitchFamily="49" charset="-122"/>
              </a:rPr>
              <a:t>2.2.3 MOCVD </a:t>
            </a:r>
            <a:r>
              <a:rPr lang="zh-CN" altLang="en-US" sz="3200" b="1" i="0" dirty="0">
                <a:solidFill>
                  <a:schemeClr val="bg1"/>
                </a:solidFill>
                <a:latin typeface="Lucida Sans Unicode" panose="020B0602030504020204" pitchFamily="34" charset="0"/>
                <a:ea typeface="黑体" panose="02010609060101010101" pitchFamily="49" charset="-122"/>
              </a:rPr>
              <a:t>生长系统</a:t>
            </a:r>
            <a:endParaRPr lang="en-US" altLang="zh-CN" sz="3200" b="1" i="0" dirty="0">
              <a:solidFill>
                <a:schemeClr val="bg1"/>
              </a:solidFill>
              <a:latin typeface="Lucida Sans Unicode" panose="020B0602030504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fld id="{1B55865A-A129-4167-96A6-FFD843005680}" type="slidenum">
              <a:rPr lang="zh-CN" altLang="en-US" i="0" smtClean="0"/>
            </a:fld>
            <a:endParaRPr lang="zh-CN" altLang="en-US" i="0" smtClean="0"/>
          </a:p>
        </p:txBody>
      </p:sp>
    </p:spTree>
  </p:cSld>
  <p:clrMapOvr>
    <a:masterClrMapping/>
  </p:clrMapOvr>
  <p:transition>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4213" y="333375"/>
            <a:ext cx="7772400" cy="1143000"/>
          </a:xfrm>
          <a:solidFill>
            <a:schemeClr val="accent1"/>
          </a:solid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rPr>
              <a:t>2.2.2 MOCVD</a:t>
            </a:r>
            <a:r>
              <a:rPr kumimoji="0" lang="zh-CN" altLang="en-US" sz="32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宋体" panose="02010600030101010101" pitchFamily="2" charset="-122"/>
                <a:ea typeface="+mj-ea"/>
                <a:cs typeface="+mj-cs"/>
              </a:rPr>
              <a:t>生长步骤概述</a:t>
            </a:r>
            <a:r>
              <a:rPr kumimoji="0" lang="zh-CN" altLang="en-US" sz="32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rPr>
              <a:t> </a:t>
            </a:r>
            <a:endParaRPr kumimoji="0" lang="zh-CN" altLang="en-US" sz="32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endParaRPr>
          </a:p>
        </p:txBody>
      </p:sp>
      <p:sp>
        <p:nvSpPr>
          <p:cNvPr id="89091" name="Rectangle 3"/>
          <p:cNvSpPr>
            <a:spLocks noGrp="1" noChangeArrowheads="1"/>
          </p:cNvSpPr>
          <p:nvPr>
            <p:ph idx="1"/>
          </p:nvPr>
        </p:nvSpPr>
        <p:spPr>
          <a:xfrm>
            <a:off x="250825" y="1700213"/>
            <a:ext cx="8713788" cy="4897438"/>
          </a:xfrm>
          <a:solidFill>
            <a:schemeClr val="accent1">
              <a:lumMod val="50000"/>
            </a:schemeClr>
          </a:solidFill>
        </p:spPr>
        <p:txBody>
          <a:bodyPr vert="horz" wrap="square" lIns="91440" tIns="45720" rIns="91440" bIns="45720" numCol="1" anchor="t" anchorCtr="0" compatLnSpc="1"/>
          <a:lstStyle/>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质量输运过程</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反应物转移到晶体表面</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晶体表面对反应物的吸附</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表面过程，包括：表面反应，表面扩散，晶体原子结合进入晶格</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反应产物脱附</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反应产物转移进入主气流</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lang="zh-CN" altLang="en-US" sz="2800" dirty="0" smtClean="0">
                <a:solidFill>
                  <a:schemeClr val="bg1"/>
                </a:solidFill>
              </a:rPr>
              <a:t>输运</a:t>
            </a: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反应产物离开外延生长区</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a:p>
            <a:pPr marL="365125" marR="0" lvl="0" indent="-255905" algn="just" defTabSz="914400" rtl="0" eaLnBrk="1" fontAlgn="base" latinLnBrk="0" hangingPunct="1">
              <a:lnSpc>
                <a:spcPct val="80000"/>
              </a:lnSpc>
              <a:spcBef>
                <a:spcPts val="400"/>
              </a:spcBef>
              <a:spcAft>
                <a:spcPct val="0"/>
              </a:spcAft>
              <a:buClr>
                <a:schemeClr val="accent1"/>
              </a:buClr>
              <a:buSzPct val="68000"/>
              <a:buFont typeface="Arial" panose="020B0604020202020204" pitchFamily="34" charset="0"/>
              <a:buChar char="•"/>
              <a:defRPr/>
            </a:pPr>
            <a:r>
              <a:rPr kumimoji="0" lang="zh-CN" altLang="en-US" sz="2800" b="0" i="0" u="none" strike="noStrike" kern="1200" cap="none" spc="0" normalizeH="0" baseline="0" noProof="0" dirty="0" smtClean="0">
                <a:ln>
                  <a:noFill/>
                </a:ln>
                <a:solidFill>
                  <a:schemeClr val="bg1"/>
                </a:solidFill>
                <a:effectLst/>
                <a:uLnTx/>
                <a:uFillTx/>
                <a:latin typeface="+mn-lt"/>
                <a:ea typeface="+mn-ea"/>
                <a:cs typeface="+mn-cs"/>
              </a:rPr>
              <a:t>这些步骤必须按顺序发生，其中最慢的步骤，决定了整个反应进程，称为限速步骤。按限速步骤的不同，可分为不同的控制过程</a:t>
            </a:r>
            <a:endParaRPr kumimoji="0" lang="zh-CN" altLang="en-US" sz="28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 name="灯片编号占位符 1"/>
          <p:cNvSpPr>
            <a:spLocks noGrp="1"/>
          </p:cNvSpPr>
          <p:nvPr>
            <p:ph type="sldNum" sz="quarter" idx="4294967295"/>
          </p:nvPr>
        </p:nvSpPr>
        <p:spPr>
          <a:xfrm>
            <a:off x="8663623" y="6467158"/>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p:nvPr/>
        </p:nvGraphicFramePr>
        <p:xfrm>
          <a:off x="838200" y="960438"/>
          <a:ext cx="7696200" cy="5087937"/>
        </p:xfrm>
        <a:graphic>
          <a:graphicData uri="http://schemas.openxmlformats.org/presentationml/2006/ole">
            <mc:AlternateContent xmlns:mc="http://schemas.openxmlformats.org/markup-compatibility/2006">
              <mc:Choice xmlns:v="urn:schemas-microsoft-com:vml" Requires="v">
                <p:oleObj spid="_x0000_s1043" name="" r:id="rId1" imgW="4495800" imgH="2971800" progId="PBrush">
                  <p:embed/>
                </p:oleObj>
              </mc:Choice>
              <mc:Fallback>
                <p:oleObj name="" r:id="rId1" imgW="4495800" imgH="2971800" progId="PBrush">
                  <p:embed/>
                  <p:pic>
                    <p:nvPicPr>
                      <p:cNvPr id="0" name="Object 2"/>
                      <p:cNvPicPr/>
                      <p:nvPr/>
                    </p:nvPicPr>
                    <p:blipFill>
                      <a:blip r:embed="rId2"/>
                      <a:stretch>
                        <a:fillRect/>
                      </a:stretch>
                    </p:blipFill>
                    <p:spPr>
                      <a:xfrm>
                        <a:off x="838200" y="960438"/>
                        <a:ext cx="7696200" cy="5087937"/>
                      </a:xfrm>
                      <a:prstGeom prst="rect">
                        <a:avLst/>
                      </a:prstGeom>
                      <a:noFill/>
                      <a:ln w="38100">
                        <a:noFill/>
                      </a:ln>
                    </p:spPr>
                  </p:pic>
                </p:oleObj>
              </mc:Fallback>
            </mc:AlternateContent>
          </a:graphicData>
        </a:graphic>
      </p:graphicFrame>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p:cNvPicPr>
            <a:picLocks noChangeAspect="1"/>
          </p:cNvPicPr>
          <p:nvPr/>
        </p:nvPicPr>
        <p:blipFill>
          <a:blip r:embed="rId1"/>
          <a:stretch>
            <a:fillRect/>
          </a:stretch>
        </p:blipFill>
        <p:spPr>
          <a:xfrm>
            <a:off x="1042988" y="346075"/>
            <a:ext cx="6842125" cy="6194425"/>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4213" y="188913"/>
            <a:ext cx="7772400" cy="573087"/>
          </a:xfrm>
          <a:solidFill>
            <a:schemeClr val="accent1"/>
          </a:solidFill>
          <a:ln>
            <a:noFill/>
          </a:ln>
          <a:effectLst/>
          <a:sp3d prstMaterial="plastic"/>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rPr>
              <a:t>控制过程的特征（生长速率</a:t>
            </a:r>
            <a:r>
              <a:rPr kumimoji="0" lang="en-US" altLang="zh-CN" sz="36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rPr>
              <a:t>V</a:t>
            </a:r>
            <a:r>
              <a:rPr kumimoji="0" lang="zh-CN" altLang="en-US" sz="36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rPr>
              <a:t>）</a:t>
            </a:r>
            <a:endParaRPr kumimoji="0" lang="zh-CN" altLang="en-US" sz="36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mj-lt"/>
              <a:ea typeface="+mj-ea"/>
              <a:cs typeface="+mj-cs"/>
            </a:endParaRPr>
          </a:p>
        </p:txBody>
      </p:sp>
      <p:graphicFrame>
        <p:nvGraphicFramePr>
          <p:cNvPr id="216123" name="Group 59"/>
          <p:cNvGraphicFramePr>
            <a:graphicFrameLocks noGrp="1"/>
          </p:cNvGraphicFramePr>
          <p:nvPr/>
        </p:nvGraphicFramePr>
        <p:xfrm>
          <a:off x="468313" y="1143000"/>
          <a:ext cx="7685856" cy="5182110"/>
        </p:xfrm>
        <a:graphic>
          <a:graphicData uri="http://schemas.openxmlformats.org/drawingml/2006/table">
            <a:tbl>
              <a:tblPr/>
              <a:tblGrid>
                <a:gridCol w="1872208"/>
                <a:gridCol w="2016224"/>
                <a:gridCol w="1875960"/>
                <a:gridCol w="1921464"/>
              </a:tblGrid>
              <a:tr h="7413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rPr>
                        <a:t>实验参数</a:t>
                      </a:r>
                      <a:endParaRPr kumimoji="1" lang="zh-CN" altLang="en-US" sz="2400" b="0"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质量輸运控制</a:t>
                      </a: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扩散控制</a:t>
                      </a: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rPr>
                        <a:t>动力学控制</a:t>
                      </a: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7381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生长温度</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 </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T</a:t>
                      </a:r>
                      <a:r>
                        <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m</a:t>
                      </a:r>
                      <a:endPar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m-1</a:t>
                      </a:r>
                      <a:endPar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 </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T</a:t>
                      </a:r>
                      <a:r>
                        <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m</a:t>
                      </a:r>
                      <a:endPar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M=3/2- 2</a:t>
                      </a:r>
                      <a:endPar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  </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e</a:t>
                      </a:r>
                      <a:r>
                        <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m-E/RT</a:t>
                      </a:r>
                      <a:endParaRPr kumimoji="1" lang="en-US" altLang="zh-CN" sz="2400" b="0"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0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总气流量</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增加</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增加</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7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气体流速</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增加</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13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衬底晶向</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影响小</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影响小</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影响大</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81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衬底表面积</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无关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有关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有关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13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衬底位置</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影响小</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影响大</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影响大</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p:cNvPicPr>
          <p:nvPr/>
        </p:nvPicPr>
        <p:blipFill>
          <a:blip r:embed="rId1"/>
          <a:stretch>
            <a:fillRect/>
          </a:stretch>
        </p:blipFill>
        <p:spPr>
          <a:xfrm>
            <a:off x="158750" y="608013"/>
            <a:ext cx="8805863" cy="5964237"/>
          </a:xfrm>
          <a:prstGeom prst="rect">
            <a:avLst/>
          </a:prstGeom>
          <a:noFill/>
          <a:ln w="9525">
            <a:noFill/>
          </a:ln>
        </p:spPr>
      </p:pic>
      <p:sp>
        <p:nvSpPr>
          <p:cNvPr id="3" name="矩形 2"/>
          <p:cNvSpPr/>
          <p:nvPr/>
        </p:nvSpPr>
        <p:spPr>
          <a:xfrm>
            <a:off x="714375" y="785813"/>
            <a:ext cx="6143625" cy="523875"/>
          </a:xfrm>
          <a:prstGeom prst="rect">
            <a:avLst/>
          </a:prstGeom>
          <a:solidFill>
            <a:schemeClr val="accent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0" cap="none" spc="0" normalizeH="0" baseline="0" noProof="0" dirty="0">
                <a:ln>
                  <a:noFill/>
                </a:ln>
                <a:solidFill>
                  <a:srgbClr val="FF0066"/>
                </a:solidFill>
                <a:effectLst/>
                <a:uLnTx/>
                <a:uFillTx/>
                <a:latin typeface="Times New Roman" panose="02020603050405020304" pitchFamily="18" charset="0"/>
                <a:ea typeface="宋体" panose="02010600030101010101" pitchFamily="2" charset="-122"/>
                <a:cs typeface="+mn-cs"/>
              </a:rPr>
              <a:t>2.2.3 MOCVD </a:t>
            </a:r>
            <a:r>
              <a:rPr kumimoji="1" lang="zh-CN" altLang="en-US" sz="2800" b="1" i="1" u="none" strike="noStrike" kern="0" cap="none" spc="0" normalizeH="0" baseline="0" noProof="0" dirty="0">
                <a:ln>
                  <a:noFill/>
                </a:ln>
                <a:solidFill>
                  <a:srgbClr val="FF0066"/>
                </a:solidFill>
                <a:effectLst/>
                <a:uLnTx/>
                <a:uFillTx/>
                <a:latin typeface="Times New Roman" panose="02020603050405020304" pitchFamily="18" charset="0"/>
                <a:ea typeface="宋体" panose="02010600030101010101" pitchFamily="2" charset="-122"/>
                <a:cs typeface="+mn-cs"/>
              </a:rPr>
              <a:t>生长系统</a:t>
            </a:r>
            <a:endParaRPr kumimoji="1" lang="en-US" altLang="zh-CN" sz="2800" b="1" i="1" u="none" strike="noStrike" kern="0" cap="none" spc="0" normalizeH="0" baseline="0" noProof="0" dirty="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p:cNvPicPr>
          <p:nvPr/>
        </p:nvPicPr>
        <p:blipFill>
          <a:blip r:embed="rId1"/>
          <a:stretch>
            <a:fillRect/>
          </a:stretch>
        </p:blipFill>
        <p:spPr>
          <a:xfrm>
            <a:off x="179388" y="0"/>
            <a:ext cx="8791575" cy="6858000"/>
          </a:xfrm>
          <a:prstGeom prst="rect">
            <a:avLst/>
          </a:prstGeom>
          <a:noFill/>
          <a:ln w="9525">
            <a:noFill/>
          </a:ln>
        </p:spPr>
      </p:pic>
      <p:sp>
        <p:nvSpPr>
          <p:cNvPr id="60419" name="Text Box 3"/>
          <p:cNvSpPr txBox="1"/>
          <p:nvPr/>
        </p:nvSpPr>
        <p:spPr>
          <a:xfrm>
            <a:off x="323850" y="6237288"/>
            <a:ext cx="5040313" cy="579437"/>
          </a:xfrm>
          <a:prstGeom prst="rect">
            <a:avLst/>
          </a:prstGeom>
          <a:noFill/>
          <a:ln w="9525">
            <a:noFill/>
          </a:ln>
        </p:spPr>
        <p:txBody>
          <a:bodyPr>
            <a:spAutoFit/>
          </a:bodyPr>
          <a:lstStyle/>
          <a:p>
            <a:pPr>
              <a:spcBef>
                <a:spcPct val="50000"/>
              </a:spcBef>
            </a:pPr>
            <a:r>
              <a:rPr lang="zh-CN" altLang="en-US" sz="3200" dirty="0">
                <a:solidFill>
                  <a:srgbClr val="FF0066"/>
                </a:solidFill>
                <a:latin typeface="Arial" panose="020B0604020202020204" pitchFamily="34" charset="0"/>
              </a:rPr>
              <a:t>北京大学</a:t>
            </a:r>
            <a:r>
              <a:rPr lang="en-US" altLang="zh-CN" sz="3200" dirty="0">
                <a:solidFill>
                  <a:srgbClr val="FF0066"/>
                </a:solidFill>
                <a:latin typeface="Arial" panose="020B0604020202020204" pitchFamily="34" charset="0"/>
              </a:rPr>
              <a:t>MOCVD</a:t>
            </a:r>
            <a:r>
              <a:rPr lang="zh-CN" altLang="en-US" sz="3200" dirty="0">
                <a:solidFill>
                  <a:srgbClr val="FF0066"/>
                </a:solidFill>
                <a:latin typeface="Arial" panose="020B0604020202020204" pitchFamily="34" charset="0"/>
              </a:rPr>
              <a:t>生长系统</a:t>
            </a:r>
            <a:endParaRPr lang="zh-CN" altLang="en-US" sz="3200" dirty="0">
              <a:solidFill>
                <a:srgbClr val="FF0066"/>
              </a:solidFill>
              <a:latin typeface="Arial" panose="020B0604020202020204" pitchFamily="34"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p:nvPr/>
        </p:nvGraphicFramePr>
        <p:xfrm>
          <a:off x="685800" y="685800"/>
          <a:ext cx="7939088" cy="5899150"/>
        </p:xfrm>
        <a:graphic>
          <a:graphicData uri="http://schemas.openxmlformats.org/presentationml/2006/ole">
            <mc:AlternateContent xmlns:mc="http://schemas.openxmlformats.org/markup-compatibility/2006">
              <mc:Choice xmlns:v="urn:schemas-microsoft-com:vml" Requires="v">
                <p:oleObj spid="_x0000_s2067" name="" r:id="rId1" imgW="7493000" imgH="5568950" progId="">
                  <p:embed/>
                </p:oleObj>
              </mc:Choice>
              <mc:Fallback>
                <p:oleObj name="" r:id="rId1" imgW="7493000" imgH="5568950" progId="">
                  <p:embed/>
                  <p:pic>
                    <p:nvPicPr>
                      <p:cNvPr id="0" name="Object 2"/>
                      <p:cNvPicPr/>
                      <p:nvPr/>
                    </p:nvPicPr>
                    <p:blipFill>
                      <a:blip r:embed="rId2"/>
                      <a:stretch>
                        <a:fillRect/>
                      </a:stretch>
                    </p:blipFill>
                    <p:spPr>
                      <a:xfrm>
                        <a:off x="685800" y="685800"/>
                        <a:ext cx="7939088" cy="5899150"/>
                      </a:xfrm>
                      <a:prstGeom prst="rect">
                        <a:avLst/>
                      </a:prstGeom>
                      <a:noFill/>
                      <a:ln w="38100">
                        <a:noFill/>
                      </a:ln>
                    </p:spPr>
                  </p:pic>
                </p:oleObj>
              </mc:Fallback>
            </mc:AlternateContent>
          </a:graphicData>
        </a:graphic>
      </p:graphicFrame>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ChangeArrowheads="1"/>
          </p:cNvSpPr>
          <p:nvPr/>
        </p:nvSpPr>
        <p:spPr bwMode="auto">
          <a:xfrm>
            <a:off x="381000" y="228600"/>
            <a:ext cx="6400800" cy="461963"/>
          </a:xfrm>
          <a:prstGeom prst="rect">
            <a:avLst/>
          </a:prstGeom>
          <a:noFill/>
          <a:ln w="9525">
            <a:noFill/>
            <a:miter lim="800000"/>
          </a:ln>
          <a:effectLst/>
        </p:spPr>
        <p:txBody>
          <a:bodyPr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MOCVD</a:t>
            </a:r>
            <a:r>
              <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设备反应室加热测试</a:t>
            </a:r>
            <a:r>
              <a:rPr kumimoji="1" lang="en-US" altLang="zh-CN"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——1050</a:t>
            </a:r>
            <a:r>
              <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度 </a:t>
            </a:r>
            <a:endPar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pic>
        <p:nvPicPr>
          <p:cNvPr id="61443" name="Picture 4" descr="DSC00230"/>
          <p:cNvPicPr>
            <a:picLocks noChangeAspect="1"/>
          </p:cNvPicPr>
          <p:nvPr/>
        </p:nvPicPr>
        <p:blipFill>
          <a:blip r:embed="rId1"/>
          <a:srcRect l="9842" t="13124" r="27068" b="26247"/>
          <a:stretch>
            <a:fillRect/>
          </a:stretch>
        </p:blipFill>
        <p:spPr>
          <a:xfrm>
            <a:off x="914400" y="1143000"/>
            <a:ext cx="6884988" cy="4964113"/>
          </a:xfrm>
          <a:prstGeom prst="rect">
            <a:avLst/>
          </a:prstGeom>
          <a:noFill/>
          <a:ln w="9525">
            <a:noFill/>
          </a:ln>
        </p:spPr>
      </p:pic>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ChangeArrowheads="1"/>
          </p:cNvSpPr>
          <p:nvPr/>
        </p:nvSpPr>
        <p:spPr bwMode="auto">
          <a:xfrm>
            <a:off x="381000" y="228600"/>
            <a:ext cx="6400800" cy="461963"/>
          </a:xfrm>
          <a:prstGeom prst="rect">
            <a:avLst/>
          </a:prstGeom>
          <a:noFill/>
          <a:ln w="9525">
            <a:noFill/>
            <a:miter lim="800000"/>
          </a:ln>
          <a:effectLst/>
        </p:spPr>
        <p:txBody>
          <a:bodyPr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MOCVD</a:t>
            </a:r>
            <a:r>
              <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设备反应室加热测试</a:t>
            </a:r>
            <a:r>
              <a:rPr kumimoji="1" lang="en-US" altLang="zh-CN"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——1300</a:t>
            </a:r>
            <a:r>
              <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度 </a:t>
            </a:r>
            <a:endParaRPr kumimoji="1" lang="zh-CN" altLang="en-US" sz="2400" b="1" i="1" u="none" strike="noStrike" kern="1200" cap="none" spc="0" normalizeH="0" baseline="0" noProof="0" dirty="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pic>
        <p:nvPicPr>
          <p:cNvPr id="62467" name="Picture 4" descr="DSC00232"/>
          <p:cNvPicPr>
            <a:picLocks noChangeAspect="1"/>
          </p:cNvPicPr>
          <p:nvPr/>
        </p:nvPicPr>
        <p:blipFill>
          <a:blip r:embed="rId1"/>
          <a:srcRect l="4921" t="6561" r="27068" b="32808"/>
          <a:stretch>
            <a:fillRect/>
          </a:stretch>
        </p:blipFill>
        <p:spPr>
          <a:xfrm>
            <a:off x="1017588" y="1143000"/>
            <a:ext cx="7426325" cy="4962525"/>
          </a:xfrm>
          <a:prstGeom prst="rect">
            <a:avLst/>
          </a:prstGeom>
          <a:noFill/>
          <a:ln w="9525">
            <a:noFill/>
          </a:ln>
        </p:spPr>
      </p:pic>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214282" y="500042"/>
            <a:ext cx="5638800" cy="463550"/>
          </a:xfrm>
          <a:prstGeom prst="rect">
            <a:avLst/>
          </a:prstGeom>
          <a:noFill/>
          <a:ln w="9525">
            <a:noFill/>
            <a:miter lim="800000"/>
          </a:ln>
          <a:effectLst/>
        </p:spPr>
        <p:txBody>
          <a:bodyPr lIns="90000" tIns="46800" rIns="90000" bIns="46800">
            <a:spAutoFit/>
          </a:bodyPr>
          <a:lstStyle/>
          <a:p>
            <a:pPr marR="0" defTabSz="914400">
              <a:buClrTx/>
              <a:buSzTx/>
              <a:buFontTx/>
              <a:defRPr/>
            </a:pPr>
            <a:r>
              <a:rPr kumimoji="1" lang="zh-CN" altLang="en-US" b="1" i="0"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反应室内流场模拟</a:t>
            </a:r>
            <a:endParaRPr kumimoji="1" lang="zh-CN" altLang="en-US" b="1" i="0"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pic>
        <p:nvPicPr>
          <p:cNvPr id="63491" name="Picture 4"/>
          <p:cNvPicPr/>
          <p:nvPr/>
        </p:nvPicPr>
        <p:blipFill>
          <a:blip r:embed="rId1"/>
          <a:srcRect b="9021"/>
          <a:stretch>
            <a:fillRect/>
          </a:stretch>
        </p:blipFill>
        <p:spPr>
          <a:xfrm>
            <a:off x="642910" y="1142984"/>
            <a:ext cx="7805738" cy="5181600"/>
          </a:xfrm>
          <a:prstGeom prst="rect">
            <a:avLst/>
          </a:prstGeom>
          <a:noFill/>
          <a:ln w="9525">
            <a:noFill/>
          </a:ln>
        </p:spPr>
      </p:pic>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DD126BC-1ABA-477C-86BC-629881BE1E81}" type="slidenum">
              <a:rPr kumimoji="0" lang="en-US" altLang="zh-CN" sz="1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42908" y="285728"/>
            <a:ext cx="7772400" cy="685799"/>
          </a:xfrm>
          <a:solidFill>
            <a:srgbClr val="669900"/>
          </a:solidFill>
        </p:spPr>
        <p:txBody>
          <a:bodyPr/>
          <a:lstStyle/>
          <a:p>
            <a:pPr eaLnBrk="1" hangingPunct="1">
              <a:defRPr/>
            </a:pPr>
            <a:r>
              <a:rPr lang="en-US" altLang="zh-CN" sz="3600" dirty="0" smtClean="0">
                <a:solidFill>
                  <a:srgbClr val="FF0066"/>
                </a:solidFill>
                <a:effectLst/>
                <a:latin typeface="+mn-ea"/>
                <a:ea typeface="+mn-ea"/>
                <a:cs typeface="+mn-ea"/>
              </a:rPr>
              <a:t>2.2.1 MOCVD</a:t>
            </a:r>
            <a:r>
              <a:rPr lang="zh-CN" altLang="en-US" sz="3600" dirty="0" smtClean="0">
                <a:solidFill>
                  <a:srgbClr val="FF0066"/>
                </a:solidFill>
                <a:effectLst/>
                <a:latin typeface="+mn-ea"/>
                <a:ea typeface="+mn-ea"/>
                <a:cs typeface="+mn-ea"/>
              </a:rPr>
              <a:t>生长的关键过程</a:t>
            </a:r>
            <a:endParaRPr lang="zh-CN" altLang="en-US" sz="3600" dirty="0" smtClean="0">
              <a:solidFill>
                <a:srgbClr val="FF0066"/>
              </a:solidFill>
              <a:effectLst/>
              <a:latin typeface="+mn-ea"/>
              <a:ea typeface="+mn-ea"/>
              <a:cs typeface="+mn-ea"/>
            </a:endParaRPr>
          </a:p>
        </p:txBody>
      </p:sp>
      <p:sp>
        <p:nvSpPr>
          <p:cNvPr id="46083" name="Rectangle 3"/>
          <p:cNvSpPr>
            <a:spLocks noGrp="1" noChangeArrowheads="1"/>
          </p:cNvSpPr>
          <p:nvPr>
            <p:ph idx="1"/>
          </p:nvPr>
        </p:nvSpPr>
        <p:spPr>
          <a:xfrm>
            <a:off x="685800" y="1219200"/>
            <a:ext cx="7772400" cy="5334000"/>
          </a:xfrm>
          <a:solidFill>
            <a:schemeClr val="tx2">
              <a:lumMod val="50000"/>
            </a:schemeClr>
          </a:solidFill>
        </p:spPr>
        <p:txBody>
          <a:bodyPr/>
          <a:lstStyle/>
          <a:p>
            <a:pPr indent="-255905" algn="just" eaLnBrk="1" hangingPunct="1">
              <a:buFontTx/>
              <a:buNone/>
              <a:defRPr/>
            </a:pPr>
            <a:r>
              <a:rPr lang="zh-CN" altLang="en-US" sz="2800" b="1" dirty="0" smtClean="0">
                <a:solidFill>
                  <a:srgbClr val="FF0000"/>
                </a:solidFill>
              </a:rPr>
              <a:t>热力学</a:t>
            </a:r>
            <a:endParaRPr lang="zh-CN" altLang="en-US"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外延驱动力</a:t>
            </a:r>
            <a:endParaRPr lang="zh-CN" altLang="en-US" sz="2800" b="1" dirty="0" smtClean="0">
              <a:solidFill>
                <a:schemeClr val="bg1"/>
              </a:solidFill>
            </a:endParaRPr>
          </a:p>
          <a:p>
            <a:pPr marL="621030" lvl="1" algn="just" eaLnBrk="1" hangingPunct="1">
              <a:buFont typeface="Arial" panose="020B0604020202020204" pitchFamily="34" charset="0"/>
              <a:buChar char="–"/>
              <a:defRPr/>
            </a:pPr>
            <a:r>
              <a:rPr lang="zh-CN" altLang="en-US" sz="2400" b="1" dirty="0" smtClean="0">
                <a:solidFill>
                  <a:schemeClr val="bg1"/>
                </a:solidFill>
              </a:rPr>
              <a:t>最大混合生长速率</a:t>
            </a:r>
            <a:endParaRPr lang="zh-CN" altLang="en-US" sz="2400" b="1" dirty="0" smtClean="0">
              <a:solidFill>
                <a:schemeClr val="bg1"/>
              </a:solidFill>
            </a:endParaRPr>
          </a:p>
          <a:p>
            <a:pPr indent="-255905" algn="just" eaLnBrk="1" hangingPunct="1">
              <a:buFont typeface="Arial" panose="020B0604020202020204" pitchFamily="34" charset="0"/>
              <a:buChar char="•"/>
              <a:defRPr/>
            </a:pPr>
            <a:r>
              <a:rPr lang="en-US" altLang="zh-CN" sz="2800" b="1" dirty="0" err="1" smtClean="0">
                <a:solidFill>
                  <a:schemeClr val="bg1"/>
                </a:solidFill>
              </a:rPr>
              <a:t>Stoichiometry</a:t>
            </a:r>
            <a:r>
              <a:rPr lang="zh-CN" altLang="en-US" sz="2800" b="1" dirty="0" smtClean="0">
                <a:solidFill>
                  <a:schemeClr val="bg1"/>
                </a:solidFill>
              </a:rPr>
              <a:t>和掺杂剂结合</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合金的固体组分</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表面重构</a:t>
            </a:r>
            <a:endParaRPr lang="zh-CN" altLang="en-US" sz="2800" b="1" dirty="0" smtClean="0">
              <a:solidFill>
                <a:schemeClr val="bg1"/>
              </a:solidFill>
            </a:endParaRPr>
          </a:p>
          <a:p>
            <a:pPr indent="-255905" algn="just" eaLnBrk="1" hangingPunct="1">
              <a:buFontTx/>
              <a:buNone/>
              <a:defRPr/>
            </a:pPr>
            <a:r>
              <a:rPr lang="zh-CN" altLang="en-US" sz="2800" b="1" dirty="0" smtClean="0">
                <a:solidFill>
                  <a:srgbClr val="FF0000"/>
                </a:solidFill>
              </a:rPr>
              <a:t>质量和热量输运</a:t>
            </a:r>
            <a:endParaRPr lang="zh-CN" altLang="en-US" sz="2800" b="1" dirty="0" smtClean="0">
              <a:solidFill>
                <a:srgbClr val="FF0000"/>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流体力学</a:t>
            </a:r>
            <a:r>
              <a:rPr lang="zh-CN" altLang="en-US" sz="2800" b="1" dirty="0" smtClean="0">
                <a:solidFill>
                  <a:schemeClr val="bg1"/>
                </a:solidFill>
                <a:sym typeface="Symbol" panose="05050102010706020507" pitchFamily="18" charset="2"/>
              </a:rPr>
              <a:t></a:t>
            </a:r>
            <a:r>
              <a:rPr lang="zh-CN" altLang="en-US" sz="2800" b="1" dirty="0" smtClean="0">
                <a:solidFill>
                  <a:schemeClr val="bg1"/>
                </a:solidFill>
              </a:rPr>
              <a:t>界面外延层</a:t>
            </a:r>
            <a:r>
              <a:rPr lang="en-US" altLang="zh-CN" sz="2800" b="1" dirty="0" smtClean="0">
                <a:solidFill>
                  <a:schemeClr val="bg1"/>
                </a:solidFill>
              </a:rPr>
              <a:t>,</a:t>
            </a:r>
            <a:r>
              <a:rPr lang="zh-CN" altLang="en-US" sz="2800" b="1" dirty="0" smtClean="0">
                <a:solidFill>
                  <a:schemeClr val="bg1"/>
                </a:solidFill>
              </a:rPr>
              <a:t>回流气流</a:t>
            </a:r>
            <a:r>
              <a:rPr lang="en-US" altLang="zh-CN" sz="2800" b="1" dirty="0" smtClean="0">
                <a:solidFill>
                  <a:schemeClr val="bg1"/>
                </a:solidFill>
              </a:rPr>
              <a:t>,“</a:t>
            </a:r>
            <a:r>
              <a:rPr lang="zh-CN" altLang="en-US" sz="2800" b="1" dirty="0" smtClean="0">
                <a:solidFill>
                  <a:schemeClr val="bg1"/>
                </a:solidFill>
              </a:rPr>
              <a:t>死”区</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接近热衬底表面的温度分布</a:t>
            </a:r>
            <a:endParaRPr lang="zh-CN" altLang="en-US" sz="2800" b="1" dirty="0" smtClean="0">
              <a:solidFill>
                <a:schemeClr val="bg1"/>
              </a:solidFill>
            </a:endParaRPr>
          </a:p>
          <a:p>
            <a:pPr indent="-255905" algn="just" eaLnBrk="1" hangingPunct="1">
              <a:buFont typeface="Arial" panose="020B0604020202020204" pitchFamily="34" charset="0"/>
              <a:buChar char="•"/>
              <a:defRPr/>
            </a:pPr>
            <a:r>
              <a:rPr lang="zh-CN" altLang="en-US" sz="2800" b="1" dirty="0" smtClean="0">
                <a:solidFill>
                  <a:schemeClr val="bg1"/>
                </a:solidFill>
              </a:rPr>
              <a:t>质量输运过程及速率</a:t>
            </a:r>
            <a:r>
              <a:rPr lang="zh-CN" altLang="en-US" sz="2800" b="1" dirty="0" smtClean="0">
                <a:solidFill>
                  <a:schemeClr val="bg1"/>
                </a:solidFill>
                <a:latin typeface="宋体" panose="02010600030101010101" pitchFamily="2" charset="-122"/>
              </a:rPr>
              <a:t>─ 扩散与对流 </a:t>
            </a:r>
            <a:endParaRPr lang="zh-CN" altLang="en-US" sz="2800" b="1" dirty="0" smtClean="0">
              <a:solidFill>
                <a:schemeClr val="bg1"/>
              </a:solidFill>
            </a:endParaRPr>
          </a:p>
        </p:txBody>
      </p:sp>
      <p:sp>
        <p:nvSpPr>
          <p:cNvPr id="48131"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716F5D-FA41-45E4-BEC3-75D3BD2CAE7D}" type="slidenum">
              <a:rPr lang="en-US" altLang="zh-CN" sz="1000" i="0"/>
            </a:fld>
            <a:endParaRPr lang="en-US" altLang="zh-CN" sz="1000"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214282" y="500042"/>
            <a:ext cx="5638800" cy="463550"/>
          </a:xfrm>
          <a:prstGeom prst="rect">
            <a:avLst/>
          </a:prstGeom>
          <a:noFill/>
          <a:ln w="9525">
            <a:noFill/>
            <a:miter lim="800000"/>
          </a:ln>
          <a:effectLst/>
        </p:spPr>
        <p:txBody>
          <a:bodyPr lIns="90000" tIns="46800" rIns="90000" bIns="46800">
            <a:spAutoFit/>
          </a:bodyPr>
          <a:lstStyle/>
          <a:p>
            <a:pPr marR="0" defTabSz="914400">
              <a:buClrTx/>
              <a:buSzTx/>
              <a:buFontTx/>
              <a:defRPr/>
            </a:pPr>
            <a:r>
              <a:rPr kumimoji="1" lang="zh-CN" altLang="en-US" b="1" i="0"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反应室内温场模拟</a:t>
            </a:r>
            <a:endParaRPr kumimoji="1" lang="zh-CN" altLang="en-US" b="1" i="0"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pic>
        <p:nvPicPr>
          <p:cNvPr id="64515" name="Picture 4"/>
          <p:cNvPicPr/>
          <p:nvPr/>
        </p:nvPicPr>
        <p:blipFill>
          <a:blip r:embed="rId1"/>
          <a:srcRect b="9021"/>
          <a:stretch>
            <a:fillRect/>
          </a:stretch>
        </p:blipFill>
        <p:spPr>
          <a:xfrm>
            <a:off x="533400" y="1524000"/>
            <a:ext cx="7708900" cy="5084763"/>
          </a:xfrm>
          <a:prstGeom prst="rect">
            <a:avLst/>
          </a:prstGeom>
          <a:noFill/>
          <a:ln w="9525">
            <a:noFill/>
          </a:ln>
        </p:spPr>
      </p:pic>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DD126BC-1ABA-477C-86BC-629881BE1E81}" type="slidenum">
              <a:rPr kumimoji="0" lang="en-US" altLang="zh-CN" sz="1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4213" y="404813"/>
            <a:ext cx="7772400" cy="762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现有反应室的情况</a:t>
            </a:r>
            <a:endPar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5539" name="Line 3"/>
          <p:cNvSpPr/>
          <p:nvPr/>
        </p:nvSpPr>
        <p:spPr>
          <a:xfrm>
            <a:off x="1219200" y="1524000"/>
            <a:ext cx="7924800" cy="0"/>
          </a:xfrm>
          <a:prstGeom prst="line">
            <a:avLst/>
          </a:prstGeom>
          <a:ln w="38100" cap="flat" cmpd="sng">
            <a:solidFill>
              <a:schemeClr val="tx1"/>
            </a:solidFill>
            <a:prstDash val="solid"/>
            <a:headEnd type="none" w="med" len="med"/>
            <a:tailEnd type="none" w="med" len="med"/>
          </a:ln>
        </p:spPr>
      </p:sp>
      <p:pic>
        <p:nvPicPr>
          <p:cNvPr id="65540" name="Picture 4" descr="ccs"/>
          <p:cNvPicPr>
            <a:picLocks noChangeAspect="1"/>
          </p:cNvPicPr>
          <p:nvPr/>
        </p:nvPicPr>
        <p:blipFill>
          <a:blip r:embed="rId1"/>
          <a:stretch>
            <a:fillRect/>
          </a:stretch>
        </p:blipFill>
        <p:spPr>
          <a:xfrm>
            <a:off x="-107950" y="1357313"/>
            <a:ext cx="5884863" cy="4643437"/>
          </a:xfrm>
          <a:prstGeom prst="rect">
            <a:avLst/>
          </a:prstGeom>
          <a:noFill/>
          <a:ln w="9525">
            <a:noFill/>
          </a:ln>
        </p:spPr>
      </p:pic>
      <p:pic>
        <p:nvPicPr>
          <p:cNvPr id="66565" name="Picture 5" descr="ccs电阻加热"/>
          <p:cNvPicPr>
            <a:picLocks noChangeAspect="1"/>
          </p:cNvPicPr>
          <p:nvPr/>
        </p:nvPicPr>
        <p:blipFill>
          <a:blip r:embed="rId2"/>
          <a:stretch>
            <a:fillRect/>
          </a:stretch>
        </p:blipFill>
        <p:spPr>
          <a:xfrm>
            <a:off x="4108450" y="1773238"/>
            <a:ext cx="5035550" cy="4222750"/>
          </a:xfrm>
          <a:prstGeom prst="rect">
            <a:avLst/>
          </a:prstGeom>
          <a:noFill/>
          <a:ln w="9525">
            <a:noFill/>
          </a:ln>
        </p:spPr>
      </p:pic>
      <p:sp>
        <p:nvSpPr>
          <p:cNvPr id="6" name="灯片编号占位符 5"/>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anim calcmode="lin" valueType="num">
                                      <p:cBhvr additive="base">
                                        <p:cTn id="7" dur="500" fill="hold"/>
                                        <p:tgtEl>
                                          <p:spTgt spid="66565"/>
                                        </p:tgtEl>
                                        <p:attrNameLst>
                                          <p:attrName>ppt_x</p:attrName>
                                        </p:attrNameLst>
                                      </p:cBhvr>
                                      <p:tavLst>
                                        <p:tav tm="0">
                                          <p:val>
                                            <p:strVal val="#ppt_x"/>
                                          </p:val>
                                        </p:tav>
                                        <p:tav tm="100000">
                                          <p:val>
                                            <p:strVal val="#ppt_x"/>
                                          </p:val>
                                        </p:tav>
                                      </p:tavLst>
                                    </p:anim>
                                    <p:anim calcmode="lin" valueType="num">
                                      <p:cBhvr additive="base">
                                        <p:cTn id="8" dur="500" fill="hold"/>
                                        <p:tgtEl>
                                          <p:spTgt spid="66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609600"/>
            <a:ext cx="7772400" cy="762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现有反应室的情况</a:t>
            </a:r>
            <a:endPar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6563" name="Line 3"/>
          <p:cNvSpPr/>
          <p:nvPr/>
        </p:nvSpPr>
        <p:spPr>
          <a:xfrm>
            <a:off x="1219200" y="1524000"/>
            <a:ext cx="7924800" cy="0"/>
          </a:xfrm>
          <a:prstGeom prst="line">
            <a:avLst/>
          </a:prstGeom>
          <a:ln w="38100" cap="flat" cmpd="sng">
            <a:solidFill>
              <a:schemeClr val="tx1"/>
            </a:solidFill>
            <a:prstDash val="solid"/>
            <a:headEnd type="none" w="med" len="med"/>
            <a:tailEnd type="none" w="med" len="med"/>
          </a:ln>
        </p:spPr>
      </p:sp>
      <p:pic>
        <p:nvPicPr>
          <p:cNvPr id="66564" name="Picture 4" descr="行星概念"/>
          <p:cNvPicPr>
            <a:picLocks noChangeAspect="1"/>
          </p:cNvPicPr>
          <p:nvPr/>
        </p:nvPicPr>
        <p:blipFill>
          <a:blip r:embed="rId1"/>
          <a:stretch>
            <a:fillRect/>
          </a:stretch>
        </p:blipFill>
        <p:spPr>
          <a:xfrm>
            <a:off x="35560" y="1844675"/>
            <a:ext cx="5622925" cy="4205288"/>
          </a:xfrm>
          <a:prstGeom prst="rect">
            <a:avLst/>
          </a:prstGeom>
          <a:noFill/>
          <a:ln w="9525">
            <a:noFill/>
          </a:ln>
        </p:spPr>
      </p:pic>
      <p:pic>
        <p:nvPicPr>
          <p:cNvPr id="67589" name="Picture 5" descr="行星射频"/>
          <p:cNvPicPr>
            <a:picLocks noChangeAspect="1"/>
          </p:cNvPicPr>
          <p:nvPr/>
        </p:nvPicPr>
        <p:blipFill>
          <a:blip r:embed="rId2"/>
          <a:stretch>
            <a:fillRect/>
          </a:stretch>
        </p:blipFill>
        <p:spPr>
          <a:xfrm>
            <a:off x="4284028" y="1916748"/>
            <a:ext cx="4881562" cy="3359150"/>
          </a:xfrm>
          <a:prstGeom prst="rect">
            <a:avLst/>
          </a:prstGeom>
          <a:noFill/>
          <a:ln w="9525">
            <a:noFill/>
          </a:ln>
        </p:spPr>
      </p:pic>
      <p:sp>
        <p:nvSpPr>
          <p:cNvPr id="6" name="灯片编号占位符 5"/>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609600"/>
            <a:ext cx="7772400" cy="762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现有反应室的情况</a:t>
            </a:r>
            <a:endPar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7587" name="Line 3"/>
          <p:cNvSpPr/>
          <p:nvPr/>
        </p:nvSpPr>
        <p:spPr>
          <a:xfrm>
            <a:off x="1219200" y="1524000"/>
            <a:ext cx="7924800" cy="0"/>
          </a:xfrm>
          <a:prstGeom prst="line">
            <a:avLst/>
          </a:prstGeom>
          <a:ln w="38100" cap="flat" cmpd="sng">
            <a:solidFill>
              <a:schemeClr val="tx1"/>
            </a:solidFill>
            <a:prstDash val="solid"/>
            <a:headEnd type="none" w="med" len="med"/>
            <a:tailEnd type="none" w="med" len="med"/>
          </a:ln>
        </p:spPr>
      </p:sp>
      <p:pic>
        <p:nvPicPr>
          <p:cNvPr id="67588" name="Picture 4" descr="现有的反应室"/>
          <p:cNvPicPr>
            <a:picLocks noChangeAspect="1"/>
          </p:cNvPicPr>
          <p:nvPr/>
        </p:nvPicPr>
        <p:blipFill>
          <a:blip r:embed="rId1"/>
          <a:stretch>
            <a:fillRect/>
          </a:stretch>
        </p:blipFill>
        <p:spPr>
          <a:xfrm>
            <a:off x="1142976" y="1571612"/>
            <a:ext cx="6985000" cy="4860925"/>
          </a:xfrm>
          <a:prstGeom prst="rect">
            <a:avLst/>
          </a:prstGeom>
          <a:noFill/>
          <a:ln w="9525">
            <a:noFill/>
          </a:ln>
        </p:spPr>
      </p:pic>
      <p:sp>
        <p:nvSpPr>
          <p:cNvPr id="5" name="矩形 4"/>
          <p:cNvSpPr/>
          <p:nvPr/>
        </p:nvSpPr>
        <p:spPr>
          <a:xfrm>
            <a:off x="2071670" y="5643578"/>
            <a:ext cx="2951449" cy="400110"/>
          </a:xfrm>
          <a:prstGeom prst="rect">
            <a:avLst/>
          </a:prstGeom>
        </p:spPr>
        <p:txBody>
          <a:bodyPr wrap="none">
            <a:spAutoFit/>
          </a:bodyPr>
          <a:lstStyle/>
          <a:p>
            <a:r>
              <a:rPr lang="en-US" sz="2000" b="1" i="0" dirty="0" smtClean="0">
                <a:solidFill>
                  <a:srgbClr val="FF0066"/>
                </a:solidFill>
              </a:rPr>
              <a:t>AIX G5+    </a:t>
            </a:r>
            <a:r>
              <a:rPr lang="en-US" altLang="zh-CN" sz="2000" b="1" i="0" dirty="0" err="1" smtClean="0">
                <a:solidFill>
                  <a:srgbClr val="FF0066"/>
                </a:solidFill>
              </a:rPr>
              <a:t>GaN</a:t>
            </a:r>
            <a:r>
              <a:rPr lang="en-US" altLang="zh-CN" sz="2000" b="1" i="0" dirty="0" smtClean="0">
                <a:solidFill>
                  <a:srgbClr val="FF0066"/>
                </a:solidFill>
              </a:rPr>
              <a:t>/Si   8”x5</a:t>
            </a:r>
            <a:endParaRPr lang="en-US" sz="2000" b="1" i="0" dirty="0">
              <a:solidFill>
                <a:srgbClr val="FF0066"/>
              </a:solidFill>
            </a:endParaRPr>
          </a:p>
        </p:txBody>
      </p:sp>
      <p:sp>
        <p:nvSpPr>
          <p:cNvPr id="6" name="灯片编号占位符 5"/>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685800" y="609600"/>
            <a:ext cx="7772400" cy="914400"/>
          </a:xfrm>
          <a:noFill/>
          <a:ln>
            <a:noFill/>
          </a:ln>
          <a:effectLst/>
          <a:sp3d prstMaterial="plastic"/>
        </p:spPr>
        <p:txBody>
          <a:bodyPr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最新进展－反射谱测量</a:t>
            </a:r>
            <a:r>
              <a:rPr kumimoji="0" lang="en-US" altLang="zh-CN" sz="40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EpiR-TT</a:t>
            </a:r>
            <a:endParaRPr kumimoji="0" lang="en-US" altLang="zh-CN" sz="40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8611" name="Line 3"/>
          <p:cNvSpPr/>
          <p:nvPr/>
        </p:nvSpPr>
        <p:spPr>
          <a:xfrm>
            <a:off x="1219200" y="1752600"/>
            <a:ext cx="7924800" cy="0"/>
          </a:xfrm>
          <a:prstGeom prst="line">
            <a:avLst/>
          </a:prstGeom>
          <a:ln w="38100" cap="flat" cmpd="sng">
            <a:solidFill>
              <a:schemeClr val="tx1"/>
            </a:solidFill>
            <a:prstDash val="solid"/>
            <a:headEnd type="none" w="med" len="med"/>
            <a:tailEnd type="none" w="med" len="med"/>
          </a:ln>
        </p:spPr>
      </p:sp>
      <p:pic>
        <p:nvPicPr>
          <p:cNvPr id="68612" name="Picture 4" descr="epiR-tt 550"/>
          <p:cNvPicPr>
            <a:picLocks noChangeAspect="1"/>
          </p:cNvPicPr>
          <p:nvPr/>
        </p:nvPicPr>
        <p:blipFill>
          <a:blip r:embed="rId1"/>
          <a:stretch>
            <a:fillRect/>
          </a:stretch>
        </p:blipFill>
        <p:spPr>
          <a:xfrm>
            <a:off x="1295400" y="2590800"/>
            <a:ext cx="5638800" cy="3859213"/>
          </a:xfrm>
          <a:prstGeom prst="rect">
            <a:avLst/>
          </a:prstGeom>
          <a:noFill/>
          <a:ln w="9525">
            <a:noFill/>
          </a:ln>
        </p:spPr>
      </p:pic>
      <p:sp>
        <p:nvSpPr>
          <p:cNvPr id="68613" name="Text Box 5"/>
          <p:cNvSpPr txBox="1"/>
          <p:nvPr/>
        </p:nvSpPr>
        <p:spPr>
          <a:xfrm>
            <a:off x="7010400" y="2895600"/>
            <a:ext cx="1931988" cy="1187450"/>
          </a:xfrm>
          <a:prstGeom prst="rect">
            <a:avLst/>
          </a:prstGeom>
          <a:noFill/>
          <a:ln w="9525">
            <a:noFill/>
          </a:ln>
        </p:spPr>
        <p:txBody>
          <a:bodyPr wrap="none">
            <a:spAutoFit/>
          </a:bodyPr>
          <a:lstStyle/>
          <a:p>
            <a:r>
              <a:rPr lang="zh-CN" altLang="en-US" dirty="0">
                <a:latin typeface="Arial" panose="020B0604020202020204" pitchFamily="34" charset="0"/>
              </a:rPr>
              <a:t>波长范围：</a:t>
            </a:r>
            <a:endParaRPr lang="zh-CN" altLang="en-US" dirty="0">
              <a:latin typeface="Arial" panose="020B0604020202020204" pitchFamily="34" charset="0"/>
            </a:endParaRPr>
          </a:p>
          <a:p>
            <a:endParaRPr lang="zh-CN" altLang="en-US" dirty="0">
              <a:latin typeface="Arial" panose="020B0604020202020204" pitchFamily="34" charset="0"/>
            </a:endParaRPr>
          </a:p>
          <a:p>
            <a:r>
              <a:rPr lang="en-US" altLang="zh-CN" dirty="0">
                <a:latin typeface="Arial" panose="020B0604020202020204" pitchFamily="34" charset="0"/>
              </a:rPr>
              <a:t>280</a:t>
            </a:r>
            <a:r>
              <a:rPr lang="zh-CN" altLang="en-US" dirty="0">
                <a:latin typeface="Arial" panose="020B0604020202020204" pitchFamily="34" charset="0"/>
              </a:rPr>
              <a:t>－</a:t>
            </a:r>
            <a:r>
              <a:rPr lang="en-US" altLang="zh-CN" dirty="0">
                <a:latin typeface="Arial" panose="020B0604020202020204" pitchFamily="34" charset="0"/>
              </a:rPr>
              <a:t>750nm</a:t>
            </a:r>
            <a:endParaRPr lang="en-US" altLang="zh-CN"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23850" y="3213100"/>
            <a:ext cx="2366010" cy="1270635"/>
          </a:xfrm>
          <a:prstGeom prst="rect">
            <a:avLst/>
          </a:prstGeom>
        </p:spPr>
      </p:pic>
      <p:pic>
        <p:nvPicPr>
          <p:cNvPr id="3" name="图片 2"/>
          <p:cNvPicPr>
            <a:picLocks noChangeAspect="1"/>
          </p:cNvPicPr>
          <p:nvPr/>
        </p:nvPicPr>
        <p:blipFill>
          <a:blip r:embed="rId3"/>
          <a:stretch>
            <a:fillRect/>
          </a:stretch>
        </p:blipFill>
        <p:spPr>
          <a:xfrm>
            <a:off x="2844165" y="476885"/>
            <a:ext cx="6029325" cy="5362575"/>
          </a:xfrm>
          <a:prstGeom prst="rect">
            <a:avLst/>
          </a:prstGeom>
        </p:spPr>
      </p:pic>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685800" y="228600"/>
            <a:ext cx="7772400" cy="762000"/>
          </a:xfrm>
          <a:solidFill>
            <a:srgbClr val="FFFF66"/>
          </a:solid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100" b="1" i="0" u="none" strike="noStrike" kern="1200" cap="none" spc="0" normalizeH="0" baseline="0" noProof="0" smtClean="0">
                <a:ln>
                  <a:noFill/>
                </a:ln>
                <a:solidFill>
                  <a:srgbClr val="000000"/>
                </a:solidFill>
                <a:effectLst>
                  <a:outerShdw blurRad="31750" dist="25400" dir="5400000" algn="tl" rotWithShape="0">
                    <a:srgbClr val="000000">
                      <a:alpha val="25000"/>
                    </a:srgbClr>
                  </a:outerShdw>
                </a:effectLst>
                <a:uLnTx/>
                <a:uFillTx/>
                <a:latin typeface="宋体" panose="02010600030101010101" pitchFamily="2" charset="-122"/>
                <a:ea typeface="+mj-ea"/>
                <a:cs typeface="+mj-cs"/>
              </a:rPr>
              <a:t> </a:t>
            </a:r>
            <a:r>
              <a:rPr kumimoji="0" lang="en-US" altLang="zh-CN" sz="41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宋体" panose="02010600030101010101" pitchFamily="2" charset="-122"/>
                <a:ea typeface="+mj-ea"/>
                <a:cs typeface="+mj-cs"/>
              </a:rPr>
              <a:t>MOCVD</a:t>
            </a:r>
            <a:r>
              <a:rPr kumimoji="0" lang="zh-CN" altLang="en-US" sz="4100" b="1" i="0" u="none" strike="noStrike" kern="1200" cap="none" spc="0" normalizeH="0" baseline="0" noProof="0" smtClean="0">
                <a:ln>
                  <a:noFill/>
                </a:ln>
                <a:solidFill>
                  <a:srgbClr val="FF0066"/>
                </a:solidFill>
                <a:effectLst>
                  <a:outerShdw blurRad="31750" dist="25400" dir="5400000" algn="tl" rotWithShape="0">
                    <a:srgbClr val="000000">
                      <a:alpha val="25000"/>
                    </a:srgbClr>
                  </a:outerShdw>
                </a:effectLst>
                <a:uLnTx/>
                <a:uFillTx/>
                <a:latin typeface="宋体" panose="02010600030101010101" pitchFamily="2" charset="-122"/>
                <a:ea typeface="+mj-ea"/>
                <a:cs typeface="+mj-cs"/>
              </a:rPr>
              <a:t>原理</a:t>
            </a:r>
            <a:r>
              <a:rPr kumimoji="0" lang="zh-CN" altLang="en-US" sz="4100" b="1" i="0" u="none" strike="noStrike" kern="1200" cap="none" spc="0" normalizeH="0" baseline="0" noProof="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t> </a:t>
            </a:r>
            <a:endParaRPr kumimoji="0" lang="zh-CN" altLang="en-US" sz="4100" b="1" i="0" u="none" strike="noStrike" kern="1200" cap="none" spc="0" normalizeH="0" baseline="0" noProof="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endParaRPr>
          </a:p>
        </p:txBody>
      </p:sp>
      <p:sp>
        <p:nvSpPr>
          <p:cNvPr id="69635" name="Rectangle 1027"/>
          <p:cNvSpPr>
            <a:spLocks noGrp="1"/>
          </p:cNvSpPr>
          <p:nvPr>
            <p:ph idx="1"/>
          </p:nvPr>
        </p:nvSpPr>
        <p:spPr>
          <a:xfrm>
            <a:off x="179388" y="1295400"/>
            <a:ext cx="8748712" cy="5418138"/>
          </a:xfrm>
          <a:solidFill>
            <a:schemeClr val="accent2">
              <a:alpha val="100000"/>
            </a:schemeClr>
          </a:solidFill>
        </p:spPr>
        <p:txBody>
          <a:bodyPr vert="horz" wrap="square" lIns="91440" tIns="45720" rIns="91440" bIns="45720" anchor="t"/>
          <a:lstStyle/>
          <a:p>
            <a:pPr algn="just" eaLnBrk="1" hangingPunct="1">
              <a:lnSpc>
                <a:spcPct val="155000"/>
              </a:lnSpc>
            </a:pPr>
            <a:r>
              <a:rPr lang="zh-CN" altLang="en-US" sz="2400" dirty="0">
                <a:solidFill>
                  <a:schemeClr val="bg1"/>
                </a:solidFill>
                <a:latin typeface="宋体" panose="02010600030101010101" pitchFamily="2" charset="-122"/>
              </a:rPr>
              <a:t>热力学注重所有外延生长过程，包括</a:t>
            </a:r>
            <a:r>
              <a:rPr lang="en-US" altLang="zh-CN" sz="2400" dirty="0">
                <a:solidFill>
                  <a:schemeClr val="bg1"/>
                </a:solidFill>
                <a:latin typeface="宋体" panose="02010600030101010101" pitchFamily="2" charset="-122"/>
              </a:rPr>
              <a:t>OMVPE</a:t>
            </a:r>
            <a:r>
              <a:rPr lang="zh-CN" altLang="en-US" sz="2400" dirty="0">
                <a:solidFill>
                  <a:schemeClr val="bg1"/>
                </a:solidFill>
                <a:latin typeface="宋体" panose="02010600030101010101" pitchFamily="2" charset="-122"/>
              </a:rPr>
              <a:t>，因为外延生长只不过是高度受控的相转变。因此，热力学完全决定着所有生长过程的的驱动力，进而确定最大生长速率。此外，在许多生长条件下对于外延热力学的了解，可以确定合金的组分以及固体的化学配比。尽管</a:t>
            </a:r>
            <a:r>
              <a:rPr lang="en-US" altLang="zh-CN" sz="2400" dirty="0">
                <a:solidFill>
                  <a:schemeClr val="bg1"/>
                </a:solidFill>
                <a:latin typeface="宋体" panose="02010600030101010101" pitchFamily="2" charset="-122"/>
              </a:rPr>
              <a:t>III/V</a:t>
            </a:r>
            <a:r>
              <a:rPr lang="zh-CN" altLang="en-US" sz="2400" dirty="0">
                <a:solidFill>
                  <a:schemeClr val="bg1"/>
                </a:solidFill>
                <a:latin typeface="宋体" panose="02010600030101010101" pitchFamily="2" charset="-122"/>
              </a:rPr>
              <a:t>半导体的非化学计量比很小，但是它控制着本征缺陷，如空穴、空位和反位缺陷的浓度。这将进而影响杂质的结合，包括作为掺杂剂对系统的故意掺杂以及沾污物。这也部分决定着基质材料和掺杂剂两者的扩散系数。</a:t>
            </a:r>
            <a:endParaRPr lang="zh-CN" altLang="en-US" sz="2400" dirty="0">
              <a:solidFill>
                <a:schemeClr val="bg1"/>
              </a:solidFill>
              <a:latin typeface="宋体" panose="02010600030101010101" pitchFamily="2" charset="-122"/>
            </a:endParaRPr>
          </a:p>
        </p:txBody>
      </p:sp>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p:nvPr/>
        </p:nvSpPr>
        <p:spPr>
          <a:xfrm>
            <a:off x="376939" y="183777"/>
            <a:ext cx="8529497" cy="6562165"/>
          </a:xfrm>
          <a:prstGeom prst="rect">
            <a:avLst/>
          </a:prstGeom>
          <a:solidFill>
            <a:srgbClr val="364DFC"/>
          </a:solidFill>
          <a:ln w="9525">
            <a:noFill/>
          </a:ln>
        </p:spPr>
        <p:txBody>
          <a:bodyPr anchor="ctr"/>
          <a:lstStyle/>
          <a:p>
            <a:pPr eaLnBrk="0" hangingPunct="0"/>
            <a:r>
              <a:rPr lang="zh-CN" altLang="en-US" sz="3200" b="1" i="0" dirty="0">
                <a:solidFill>
                  <a:schemeClr val="bg1"/>
                </a:solidFill>
                <a:latin typeface="Times New Roman" panose="02020603050405020304" pitchFamily="18" charset="0"/>
                <a:ea typeface="宋体" panose="02010600030101010101" pitchFamily="2" charset="-122"/>
              </a:rPr>
              <a:t>第二章 </a:t>
            </a:r>
            <a:r>
              <a:rPr lang="zh-CN" altLang="en-US" sz="3200" b="1" i="0" dirty="0">
                <a:solidFill>
                  <a:schemeClr val="bg1"/>
                </a:solidFill>
                <a:sym typeface="+mn-ea"/>
              </a:rPr>
              <a:t>宽禁带半导体材料制备</a:t>
            </a:r>
            <a:r>
              <a:rPr lang="zh-CN" altLang="en-US" sz="3200" b="1" i="0" dirty="0">
                <a:solidFill>
                  <a:schemeClr val="bg1"/>
                </a:solidFill>
                <a:latin typeface="Times New Roman" panose="02020603050405020304" pitchFamily="18" charset="0"/>
                <a:ea typeface="宋体" panose="02010600030101010101" pitchFamily="2" charset="-122"/>
              </a:rPr>
              <a:t>（第</a:t>
            </a:r>
            <a:r>
              <a:rPr lang="en-US" altLang="zh-CN" sz="3200" b="1" i="0" dirty="0">
                <a:solidFill>
                  <a:schemeClr val="bg1"/>
                </a:solidFill>
                <a:latin typeface="Times New Roman" panose="02020603050405020304" pitchFamily="18" charset="0"/>
                <a:ea typeface="宋体" panose="02010600030101010101" pitchFamily="2" charset="-122"/>
              </a:rPr>
              <a:t>4</a:t>
            </a:r>
            <a:r>
              <a:rPr lang="zh-CN" altLang="en-US" sz="3200" b="1" i="0" dirty="0">
                <a:solidFill>
                  <a:schemeClr val="bg1"/>
                </a:solidFill>
                <a:latin typeface="Times New Roman" panose="02020603050405020304" pitchFamily="18" charset="0"/>
                <a:ea typeface="宋体" panose="02010600030101010101" pitchFamily="2" charset="-122"/>
              </a:rPr>
              <a:t>－</a:t>
            </a:r>
            <a:r>
              <a:rPr lang="en-US" altLang="zh-CN" sz="3200" b="1" i="0" dirty="0">
                <a:solidFill>
                  <a:schemeClr val="bg1"/>
                </a:solidFill>
                <a:latin typeface="Times New Roman" panose="02020603050405020304" pitchFamily="18" charset="0"/>
                <a:ea typeface="宋体" panose="02010600030101010101" pitchFamily="2" charset="-122"/>
              </a:rPr>
              <a:t>6</a:t>
            </a:r>
            <a:r>
              <a:rPr lang="zh-CN" altLang="en-US" sz="3200" b="1" i="0" dirty="0">
                <a:solidFill>
                  <a:schemeClr val="bg1"/>
                </a:solidFill>
                <a:latin typeface="Times New Roman" panose="02020603050405020304" pitchFamily="18" charset="0"/>
                <a:ea typeface="宋体" panose="02010600030101010101" pitchFamily="2" charset="-122"/>
              </a:rPr>
              <a:t>次课）</a:t>
            </a:r>
            <a:br>
              <a:rPr lang="zh-CN" altLang="en-US" sz="2100" b="1" i="0" dirty="0">
                <a:solidFill>
                  <a:schemeClr val="bg1"/>
                </a:solidFill>
                <a:latin typeface="Times New Roman" panose="02020603050405020304" pitchFamily="18" charset="0"/>
                <a:ea typeface="宋体" panose="02010600030101010101" pitchFamily="2" charset="-122"/>
              </a:rPr>
            </a:br>
            <a:r>
              <a:rPr lang="en-US" altLang="zh-CN" sz="2100" b="1" i="0" dirty="0">
                <a:solidFill>
                  <a:schemeClr val="bg1"/>
                </a:solidFill>
                <a:latin typeface="Times New Roman" panose="02020603050405020304" pitchFamily="18" charset="0"/>
                <a:ea typeface="宋体" panose="02010600030101010101" pitchFamily="2" charset="-122"/>
              </a:rPr>
              <a:t> </a:t>
            </a:r>
            <a:endParaRPr lang="en-US" altLang="zh-CN" sz="2100" b="1" i="0"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i="0" dirty="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mj-ea"/>
                <a:ea typeface="+mj-ea"/>
              </a:rPr>
              <a:t>§2.1</a:t>
            </a:r>
            <a:r>
              <a:rPr lang="en-US" altLang="zh-CN" sz="2800" b="1" i="0" dirty="0">
                <a:solidFill>
                  <a:schemeClr val="bg1"/>
                </a:solidFill>
                <a:latin typeface="+mj-ea"/>
                <a:ea typeface="+mj-ea"/>
                <a:sym typeface="+mn-ea"/>
              </a:rPr>
              <a:t>主要制备技术</a:t>
            </a:r>
            <a:br>
              <a:rPr lang="zh-CN" altLang="en-US" sz="2800" b="1" i="0" dirty="0">
                <a:solidFill>
                  <a:schemeClr val="bg1"/>
                </a:solidFill>
                <a:latin typeface="+mj-ea"/>
                <a:ea typeface="+mj-ea"/>
              </a:rPr>
            </a:br>
            <a:r>
              <a:rPr lang="en-US" altLang="zh-CN" sz="2800" b="1" i="0" dirty="0">
                <a:solidFill>
                  <a:schemeClr val="bg1"/>
                </a:solidFill>
                <a:latin typeface="+mj-ea"/>
                <a:ea typeface="+mj-ea"/>
              </a:rPr>
              <a:t> 	§2.2 MOCVD</a:t>
            </a:r>
            <a:r>
              <a:rPr lang="zh-CN" altLang="en-US" sz="2800" b="1" i="0" dirty="0">
                <a:solidFill>
                  <a:schemeClr val="bg1"/>
                </a:solidFill>
                <a:latin typeface="+mj-ea"/>
                <a:ea typeface="+mj-ea"/>
              </a:rPr>
              <a:t>原理</a:t>
            </a:r>
            <a:endParaRPr lang="en-US" altLang="zh-CN" sz="2800" b="1" i="0" dirty="0">
              <a:solidFill>
                <a:schemeClr val="bg1"/>
              </a:solidFill>
              <a:latin typeface="+mj-ea"/>
              <a:ea typeface="+mj-ea"/>
            </a:endParaRPr>
          </a:p>
          <a:p>
            <a:pPr eaLnBrk="0" hangingPunct="0">
              <a:lnSpc>
                <a:spcPct val="150000"/>
              </a:lnSpc>
            </a:pPr>
            <a:r>
              <a:rPr lang="en-US" altLang="zh-CN" sz="2800" b="1" i="0" dirty="0" smtClean="0">
                <a:solidFill>
                  <a:schemeClr val="bg1"/>
                </a:solidFill>
                <a:latin typeface="+mj-ea"/>
                <a:ea typeface="+mj-ea"/>
              </a:rPr>
              <a:t>	</a:t>
            </a:r>
            <a:r>
              <a:rPr lang="en-US" altLang="zh-CN" sz="2800" b="1" i="0" dirty="0">
                <a:solidFill>
                  <a:srgbClr val="FFC000"/>
                </a:solidFill>
                <a:latin typeface="+mj-ea"/>
                <a:ea typeface="+mj-ea"/>
              </a:rPr>
              <a:t>§2.3 </a:t>
            </a:r>
            <a:r>
              <a:rPr lang="en-US" altLang="zh-CN" sz="2800" b="1" i="0" dirty="0" err="1">
                <a:solidFill>
                  <a:srgbClr val="FFC000"/>
                </a:solidFill>
                <a:latin typeface="+mj-ea"/>
                <a:ea typeface="+mj-ea"/>
              </a:rPr>
              <a:t>InGaN</a:t>
            </a:r>
            <a:r>
              <a:rPr lang="zh-CN" altLang="en-US" sz="2800" b="1" i="0" dirty="0">
                <a:solidFill>
                  <a:srgbClr val="FFC000"/>
                </a:solidFill>
                <a:latin typeface="+mj-ea"/>
                <a:ea typeface="+mj-ea"/>
              </a:rPr>
              <a:t>，</a:t>
            </a:r>
            <a:r>
              <a:rPr lang="en-US" altLang="zh-CN" sz="2800" b="1" i="0" dirty="0" err="1">
                <a:solidFill>
                  <a:srgbClr val="FFC000"/>
                </a:solidFill>
                <a:latin typeface="+mj-ea"/>
                <a:ea typeface="+mj-ea"/>
              </a:rPr>
              <a:t>AlGaN</a:t>
            </a:r>
            <a:r>
              <a:rPr lang="zh-CN" altLang="en-US" sz="2800" b="1" i="0" dirty="0">
                <a:solidFill>
                  <a:srgbClr val="FFC000"/>
                </a:solidFill>
                <a:latin typeface="+mj-ea"/>
                <a:ea typeface="+mj-ea"/>
              </a:rPr>
              <a:t>热力学模拟</a:t>
            </a:r>
            <a:endParaRPr lang="en-US" altLang="zh-CN" sz="2800" b="1" i="0" dirty="0">
              <a:solidFill>
                <a:srgbClr val="FFC000"/>
              </a:solidFill>
              <a:latin typeface="+mj-ea"/>
              <a:ea typeface="+mj-ea"/>
            </a:endParaRPr>
          </a:p>
          <a:p>
            <a:pPr eaLnBrk="0" hangingPunct="0">
              <a:lnSpc>
                <a:spcPct val="150000"/>
              </a:lnSpc>
            </a:pPr>
            <a:r>
              <a:rPr lang="en-US" altLang="zh-CN" sz="2800" b="1" i="0" dirty="0" smtClean="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sym typeface="+mn-ea"/>
              </a:rPr>
              <a:t>§2.4 </a:t>
            </a:r>
            <a:r>
              <a:rPr lang="en-US" altLang="zh-CN" sz="2800" b="1" i="0" dirty="0">
                <a:solidFill>
                  <a:schemeClr val="bg1"/>
                </a:solidFill>
                <a:latin typeface="+mj-ea"/>
                <a:ea typeface="+mj-ea"/>
                <a:sym typeface="+mn-ea"/>
              </a:rPr>
              <a:t>GaN</a:t>
            </a:r>
            <a:r>
              <a:rPr lang="zh-CN" altLang="en-US" sz="2800" b="1" i="0" dirty="0">
                <a:solidFill>
                  <a:schemeClr val="bg1"/>
                </a:solidFill>
                <a:latin typeface="+mj-ea"/>
                <a:ea typeface="+mj-ea"/>
                <a:sym typeface="+mn-ea"/>
              </a:rPr>
              <a:t>基材料</a:t>
            </a:r>
            <a:r>
              <a:rPr lang="zh-CN" altLang="en-US" sz="2800" b="1" i="0" dirty="0" smtClean="0">
                <a:solidFill>
                  <a:schemeClr val="bg1"/>
                </a:solidFill>
                <a:latin typeface="+mj-ea"/>
                <a:ea typeface="+mj-ea"/>
                <a:sym typeface="+mn-ea"/>
              </a:rPr>
              <a:t>生长工艺</a:t>
            </a:r>
            <a:endParaRPr lang="zh-CN" altLang="en-US" sz="2800" b="1" i="0" dirty="0">
              <a:solidFill>
                <a:schemeClr val="bg1"/>
              </a:solidFill>
              <a:latin typeface="+mj-ea"/>
              <a:ea typeface="+mj-ea"/>
              <a:sym typeface="+mn-ea"/>
            </a:endParaRPr>
          </a:p>
          <a:p>
            <a:pPr eaLnBrk="0" hangingPunct="0">
              <a:lnSpc>
                <a:spcPct val="150000"/>
              </a:lnSpc>
            </a:pPr>
            <a:r>
              <a:rPr lang="en-US" altLang="zh-CN" sz="2800" b="1" i="0" dirty="0">
                <a:solidFill>
                  <a:schemeClr val="bg1"/>
                </a:solidFill>
                <a:latin typeface="+mj-ea"/>
                <a:ea typeface="+mj-ea"/>
                <a:sym typeface="+mn-ea"/>
              </a:rPr>
              <a:t>	</a:t>
            </a:r>
            <a:r>
              <a:rPr lang="en-US" altLang="zh-CN" sz="2800" b="1" i="0" dirty="0">
                <a:solidFill>
                  <a:schemeClr val="bg1"/>
                </a:solidFill>
                <a:latin typeface="+mj-ea"/>
                <a:ea typeface="+mj-ea"/>
              </a:rPr>
              <a:t>§</a:t>
            </a:r>
            <a:r>
              <a:rPr lang="en-US" altLang="zh-CN" sz="2800" b="1" i="0" dirty="0" smtClean="0">
                <a:solidFill>
                  <a:schemeClr val="bg1"/>
                </a:solidFill>
                <a:latin typeface="+mj-ea"/>
                <a:ea typeface="+mj-ea"/>
              </a:rPr>
              <a:t>2.5 </a:t>
            </a:r>
            <a:r>
              <a:rPr lang="en-US" altLang="zh-CN" sz="2800" b="1" i="0" dirty="0">
                <a:solidFill>
                  <a:schemeClr val="bg1"/>
                </a:solidFill>
                <a:latin typeface="+mj-ea"/>
                <a:ea typeface="+mj-ea"/>
              </a:rPr>
              <a:t>PSS</a:t>
            </a:r>
            <a:r>
              <a:rPr lang="zh-CN" altLang="en-US" sz="2800" b="1" i="0" dirty="0">
                <a:solidFill>
                  <a:schemeClr val="bg1"/>
                </a:solidFill>
                <a:latin typeface="+mj-ea"/>
                <a:ea typeface="+mj-ea"/>
              </a:rPr>
              <a:t>与</a:t>
            </a:r>
            <a:r>
              <a:rPr lang="en-US" altLang="zh-CN" sz="2800" b="1" i="0" dirty="0">
                <a:solidFill>
                  <a:schemeClr val="bg1"/>
                </a:solidFill>
                <a:latin typeface="+mj-ea"/>
                <a:ea typeface="+mj-ea"/>
              </a:rPr>
              <a:t>NPSS</a:t>
            </a:r>
            <a:r>
              <a:rPr lang="zh-CN" altLang="en-US" sz="2800" b="1" i="0" dirty="0">
                <a:solidFill>
                  <a:schemeClr val="bg1"/>
                </a:solidFill>
                <a:latin typeface="+mj-ea"/>
                <a:ea typeface="+mj-ea"/>
              </a:rPr>
              <a:t>外延</a:t>
            </a:r>
            <a:br>
              <a:rPr lang="zh-CN" altLang="en-US" sz="2800" b="1" i="0" dirty="0">
                <a:solidFill>
                  <a:schemeClr val="bg1"/>
                </a:solidFill>
                <a:latin typeface="+mj-ea"/>
                <a:ea typeface="+mj-ea"/>
              </a:rPr>
            </a:br>
            <a:r>
              <a:rPr lang="zh-CN" altLang="en-US" sz="2800" b="1" i="0" dirty="0">
                <a:solidFill>
                  <a:schemeClr val="bg1"/>
                </a:solidFill>
                <a:latin typeface="+mj-ea"/>
                <a:ea typeface="+mj-ea"/>
              </a:rPr>
              <a:t> </a:t>
            </a: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2.6 </a:t>
            </a:r>
            <a:r>
              <a:rPr lang="en-US" altLang="zh-CN" sz="2800" b="1" i="0" dirty="0">
                <a:solidFill>
                  <a:schemeClr val="bg1"/>
                </a:solidFill>
                <a:latin typeface="+mj-ea"/>
                <a:ea typeface="+mj-ea"/>
              </a:rPr>
              <a:t>Si</a:t>
            </a:r>
            <a:r>
              <a:rPr lang="zh-CN" altLang="en-US" sz="2800" b="1" i="0" dirty="0">
                <a:solidFill>
                  <a:schemeClr val="bg1"/>
                </a:solidFill>
                <a:latin typeface="+mj-ea"/>
                <a:ea typeface="+mj-ea"/>
              </a:rPr>
              <a:t>上</a:t>
            </a:r>
            <a:r>
              <a:rPr lang="en-US" altLang="zh-CN" sz="2800" b="1" i="0" dirty="0">
                <a:solidFill>
                  <a:schemeClr val="bg1"/>
                </a:solidFill>
                <a:latin typeface="+mj-ea"/>
                <a:ea typeface="+mj-ea"/>
              </a:rPr>
              <a:t>GaN</a:t>
            </a:r>
            <a:r>
              <a:rPr lang="zh-CN" altLang="en-US" sz="2800" b="1" i="0" dirty="0">
                <a:solidFill>
                  <a:schemeClr val="bg1"/>
                </a:solidFill>
                <a:latin typeface="+mj-ea"/>
                <a:ea typeface="+mj-ea"/>
              </a:rPr>
              <a:t>生长</a:t>
            </a:r>
            <a:endParaRPr lang="en-US" altLang="zh-CN" sz="2800" b="1" i="0" dirty="0">
              <a:solidFill>
                <a:schemeClr val="bg1"/>
              </a:solidFill>
              <a:latin typeface="+mj-ea"/>
              <a:ea typeface="+mj-ea"/>
            </a:endParaRPr>
          </a:p>
          <a:p>
            <a:pPr>
              <a:lnSpc>
                <a:spcPct val="150000"/>
              </a:lnSpc>
              <a:buFont typeface="Wingdings 3" panose="05040102010807070707" pitchFamily="18" charset="2"/>
              <a:buNone/>
            </a:pP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2.7 </a:t>
            </a:r>
            <a:r>
              <a:rPr lang="zh-CN" altLang="en-US" sz="2800" b="1" i="0" dirty="0" smtClean="0">
                <a:solidFill>
                  <a:schemeClr val="bg1"/>
                </a:solidFill>
                <a:latin typeface="+mj-ea"/>
                <a:ea typeface="+mj-ea"/>
              </a:rPr>
              <a:t>低</a:t>
            </a:r>
            <a:r>
              <a:rPr lang="zh-CN" altLang="en-US" sz="2800" b="1" i="0" dirty="0">
                <a:solidFill>
                  <a:schemeClr val="bg1"/>
                </a:solidFill>
                <a:latin typeface="+mj-ea"/>
                <a:ea typeface="+mj-ea"/>
              </a:rPr>
              <a:t>维结构外延</a:t>
            </a:r>
            <a:br>
              <a:rPr lang="zh-CN" altLang="en-US" sz="2800" b="1" i="0" dirty="0">
                <a:solidFill>
                  <a:schemeClr val="bg1"/>
                </a:solidFill>
                <a:latin typeface="+mj-ea"/>
                <a:ea typeface="+mj-ea"/>
              </a:rPr>
            </a:br>
            <a:r>
              <a:rPr lang="en-US" altLang="zh-CN" sz="2800" b="1" i="0" dirty="0">
                <a:solidFill>
                  <a:schemeClr val="bg1"/>
                </a:solidFill>
                <a:latin typeface="+mj-ea"/>
                <a:ea typeface="+mj-ea"/>
              </a:rPr>
              <a:t> 	§</a:t>
            </a:r>
            <a:r>
              <a:rPr lang="en-US" altLang="zh-CN" sz="2800" b="1" i="0" dirty="0" smtClean="0">
                <a:solidFill>
                  <a:schemeClr val="bg1"/>
                </a:solidFill>
                <a:latin typeface="+mj-ea"/>
                <a:ea typeface="+mj-ea"/>
              </a:rPr>
              <a:t>2.8 </a:t>
            </a:r>
            <a:r>
              <a:rPr lang="zh-CN" altLang="en-US" sz="2800" b="1" i="0" dirty="0" smtClean="0">
                <a:solidFill>
                  <a:schemeClr val="bg1"/>
                </a:solidFill>
                <a:latin typeface="+mj-ea"/>
                <a:ea typeface="+mj-ea"/>
              </a:rPr>
              <a:t>本章小结</a:t>
            </a:r>
            <a:r>
              <a:rPr lang="en-US" altLang="zh-CN" sz="2800" b="1" i="0" dirty="0" smtClean="0">
                <a:solidFill>
                  <a:schemeClr val="bg1"/>
                </a:solidFill>
                <a:latin typeface="Times New Roman" panose="02020603050405020304" pitchFamily="18" charset="0"/>
                <a:ea typeface="宋体" panose="02010600030101010101" pitchFamily="2" charset="-122"/>
              </a:rPr>
              <a:t> </a:t>
            </a:r>
            <a:r>
              <a:rPr lang="en-US" altLang="zh-CN" sz="2800" b="1" i="0" dirty="0">
                <a:solidFill>
                  <a:schemeClr val="bg1"/>
                </a:solidFill>
                <a:latin typeface="Times New Roman" panose="02020603050405020304" pitchFamily="18" charset="0"/>
                <a:ea typeface="宋体" panose="02010600030101010101" pitchFamily="2" charset="-122"/>
              </a:rPr>
              <a:t>	</a:t>
            </a:r>
            <a:endParaRPr lang="en-US" altLang="zh-CN" sz="2800" b="1" i="0"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p:nvPr/>
        </p:nvSpPr>
        <p:spPr>
          <a:xfrm>
            <a:off x="428625" y="1571625"/>
            <a:ext cx="8215313" cy="3370263"/>
          </a:xfrm>
          <a:prstGeom prst="rect">
            <a:avLst/>
          </a:prstGeom>
          <a:noFill/>
          <a:ln w="9525">
            <a:noFill/>
          </a:ln>
        </p:spPr>
        <p:txBody>
          <a:bodyPr bIns="0" anchor="ctr">
            <a:spAutoFit/>
          </a:bodyPr>
          <a:lstStyle/>
          <a:p>
            <a:r>
              <a:rPr lang="en-US" altLang="zh-CN" sz="3200" b="1" i="0" dirty="0">
                <a:latin typeface="Times New Roman" panose="02020603050405020304" pitchFamily="18" charset="0"/>
              </a:rPr>
              <a:t>Epitaxial growth of wurtzite GaN and ternary compounds</a:t>
            </a:r>
            <a:endParaRPr lang="en-US" altLang="zh-CN" sz="3200" b="1" i="0" dirty="0">
              <a:latin typeface="Times New Roman" panose="02020603050405020304" pitchFamily="18" charset="0"/>
            </a:endParaRPr>
          </a:p>
          <a:p>
            <a:endParaRPr lang="en-US" altLang="zh-CN" sz="3200" i="0" dirty="0">
              <a:latin typeface="Times New Roman" panose="02020603050405020304" pitchFamily="18" charset="0"/>
            </a:endParaRPr>
          </a:p>
          <a:p>
            <a:r>
              <a:rPr lang="en-GB" altLang="zh-CN" i="0" dirty="0" err="1">
                <a:latin typeface="Times New Roman" panose="02020603050405020304" pitchFamily="18" charset="0"/>
              </a:rPr>
              <a:t>Guoyi</a:t>
            </a:r>
            <a:r>
              <a:rPr lang="en-GB" altLang="zh-CN" i="0" dirty="0">
                <a:latin typeface="Times New Roman" panose="02020603050405020304" pitchFamily="18" charset="0"/>
              </a:rPr>
              <a:t> </a:t>
            </a:r>
            <a:r>
              <a:rPr lang="en-GB" altLang="zh-CN" i="0" dirty="0" smtClean="0">
                <a:latin typeface="Times New Roman" panose="02020603050405020304" pitchFamily="18" charset="0"/>
              </a:rPr>
              <a:t>Zhang(</a:t>
            </a:r>
            <a:r>
              <a:rPr lang="zh-CN" altLang="en-US" i="0" dirty="0" smtClean="0"/>
              <a:t>张国义）</a:t>
            </a:r>
            <a:r>
              <a:rPr lang="en-GB" altLang="zh-CN" i="0" dirty="0" smtClean="0">
                <a:latin typeface="Times New Roman" panose="02020603050405020304" pitchFamily="18" charset="0"/>
              </a:rPr>
              <a:t> </a:t>
            </a:r>
            <a:r>
              <a:rPr lang="en-GB" altLang="zh-CN" i="0" dirty="0">
                <a:latin typeface="Times New Roman" panose="02020603050405020304" pitchFamily="18" charset="0"/>
              </a:rPr>
              <a:t>and </a:t>
            </a:r>
            <a:r>
              <a:rPr lang="en-GB" altLang="zh-CN" i="0" dirty="0" err="1">
                <a:latin typeface="Times New Roman" panose="02020603050405020304" pitchFamily="18" charset="0"/>
              </a:rPr>
              <a:t>Yuzhen</a:t>
            </a:r>
            <a:r>
              <a:rPr lang="en-GB" altLang="zh-CN" i="0" dirty="0">
                <a:latin typeface="Times New Roman" panose="02020603050405020304" pitchFamily="18" charset="0"/>
              </a:rPr>
              <a:t> </a:t>
            </a:r>
            <a:r>
              <a:rPr lang="en-GB" altLang="zh-CN" i="0" dirty="0" smtClean="0">
                <a:latin typeface="Times New Roman" panose="02020603050405020304" pitchFamily="18" charset="0"/>
              </a:rPr>
              <a:t>Tong</a:t>
            </a:r>
            <a:r>
              <a:rPr lang="zh-CN" altLang="en-US" i="0" dirty="0" smtClean="0">
                <a:latin typeface="Times New Roman" panose="02020603050405020304" pitchFamily="18" charset="0"/>
              </a:rPr>
              <a:t>（童玉珍）</a:t>
            </a:r>
            <a:endParaRPr lang="en-GB" altLang="zh-CN" i="0" dirty="0">
              <a:latin typeface="Times New Roman" panose="02020603050405020304" pitchFamily="18" charset="0"/>
            </a:endParaRPr>
          </a:p>
          <a:p>
            <a:endParaRPr lang="en-GB" altLang="zh-CN" i="0" dirty="0">
              <a:solidFill>
                <a:srgbClr val="FF3300"/>
              </a:solidFill>
              <a:latin typeface="Times New Roman" panose="02020603050405020304" pitchFamily="18" charset="0"/>
            </a:endParaRPr>
          </a:p>
          <a:p>
            <a:endParaRPr lang="en-GB" altLang="zh-CN" i="0" dirty="0">
              <a:solidFill>
                <a:srgbClr val="FF3300"/>
              </a:solidFill>
              <a:latin typeface="Times New Roman" panose="02020603050405020304" pitchFamily="18" charset="0"/>
            </a:endParaRPr>
          </a:p>
          <a:p>
            <a:r>
              <a:rPr lang="en-GB" altLang="zh-CN" i="0" dirty="0">
                <a:solidFill>
                  <a:srgbClr val="FF3300"/>
                </a:solidFill>
                <a:latin typeface="Times New Roman" panose="02020603050405020304" pitchFamily="18" charset="0"/>
              </a:rPr>
              <a:t>Optoelectronic Properities of Semiconductors and Superlattices</a:t>
            </a:r>
            <a:endParaRPr lang="en-GB" altLang="zh-CN" i="0" dirty="0">
              <a:solidFill>
                <a:srgbClr val="FF3300"/>
              </a:solidFill>
              <a:latin typeface="Times New Roman" panose="02020603050405020304" pitchFamily="18" charset="0"/>
            </a:endParaRPr>
          </a:p>
          <a:p>
            <a:r>
              <a:rPr lang="en-GB" altLang="zh-CN" i="0" dirty="0">
                <a:solidFill>
                  <a:srgbClr val="FF3300"/>
                </a:solidFill>
                <a:latin typeface="Times New Roman" panose="02020603050405020304" pitchFamily="18" charset="0"/>
              </a:rPr>
              <a:t>III-Nitride Semiconductors: Growth. Vol. 19</a:t>
            </a:r>
            <a:r>
              <a:rPr lang="en-US" altLang="zh-CN" i="0" dirty="0">
                <a:solidFill>
                  <a:srgbClr val="FF3300"/>
                </a:solidFill>
                <a:latin typeface="Times New Roman" panose="02020603050405020304" pitchFamily="18" charset="0"/>
              </a:rPr>
              <a:t>,</a:t>
            </a:r>
            <a:r>
              <a:rPr lang="zh-CN" altLang="en-US" i="0" dirty="0">
                <a:solidFill>
                  <a:srgbClr val="FF3300"/>
                </a:solidFill>
                <a:latin typeface="Times New Roman" panose="02020603050405020304" pitchFamily="18" charset="0"/>
              </a:rPr>
              <a:t> </a:t>
            </a:r>
            <a:r>
              <a:rPr lang="en-US" altLang="zh-CN" i="0" dirty="0">
                <a:solidFill>
                  <a:srgbClr val="FF3300"/>
                </a:solidFill>
                <a:latin typeface="Times New Roman" panose="02020603050405020304" pitchFamily="18" charset="0"/>
              </a:rPr>
              <a:t>p607-665 (2003)</a:t>
            </a:r>
            <a:endParaRPr lang="en-GB" altLang="zh-CN" i="0" dirty="0">
              <a:solidFill>
                <a:srgbClr val="FF33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539750" y="404813"/>
            <a:ext cx="8135938" cy="519112"/>
          </a:xfrm>
          <a:prstGeom prst="rect">
            <a:avLst/>
          </a:prstGeom>
          <a:solidFill>
            <a:srgbClr val="0000FF"/>
          </a:solidFill>
          <a:ln w="9525">
            <a:noFill/>
          </a:ln>
        </p:spPr>
        <p:txBody>
          <a:bodyPr>
            <a:spAutoFit/>
          </a:bodyPr>
          <a:lstStyle/>
          <a:p>
            <a:pPr>
              <a:spcBef>
                <a:spcPct val="50000"/>
              </a:spcBef>
            </a:pPr>
            <a:r>
              <a:rPr lang="zh-CN" altLang="en-GB" i="0" dirty="0">
                <a:latin typeface="Times New Roman" panose="02020603050405020304" pitchFamily="18" charset="0"/>
              </a:rPr>
              <a:t> </a:t>
            </a:r>
            <a:r>
              <a:rPr lang="en-GB" altLang="zh-CN" sz="2800" b="1" i="0" dirty="0">
                <a:solidFill>
                  <a:schemeClr val="bg1"/>
                </a:solidFill>
                <a:latin typeface="Times New Roman" panose="02020603050405020304" pitchFamily="18" charset="0"/>
              </a:rPr>
              <a:t>MODEL AND CALCULATION PROCEDURE</a:t>
            </a:r>
            <a:endParaRPr lang="en-US" altLang="zh-CN" sz="2800" i="0" dirty="0">
              <a:solidFill>
                <a:schemeClr val="bg1"/>
              </a:solidFill>
              <a:latin typeface="Times New Roman" panose="02020603050405020304" pitchFamily="18" charset="0"/>
            </a:endParaRPr>
          </a:p>
        </p:txBody>
      </p:sp>
      <p:sp>
        <p:nvSpPr>
          <p:cNvPr id="72707" name="Text Box 5"/>
          <p:cNvSpPr txBox="1"/>
          <p:nvPr/>
        </p:nvSpPr>
        <p:spPr>
          <a:xfrm>
            <a:off x="539750" y="1196975"/>
            <a:ext cx="8353425" cy="1570038"/>
          </a:xfrm>
          <a:prstGeom prst="rect">
            <a:avLst/>
          </a:prstGeom>
          <a:solidFill>
            <a:srgbClr val="FF3300"/>
          </a:solidFill>
          <a:ln w="9525">
            <a:noFill/>
          </a:ln>
        </p:spPr>
        <p:txBody>
          <a:bodyPr>
            <a:spAutoFit/>
          </a:bodyPr>
          <a:lstStyle/>
          <a:p>
            <a:pPr>
              <a:spcBef>
                <a:spcPct val="50000"/>
              </a:spcBef>
            </a:pPr>
            <a:r>
              <a:rPr lang="en-US" altLang="zh-CN" i="0" dirty="0">
                <a:solidFill>
                  <a:schemeClr val="bg1"/>
                </a:solidFill>
                <a:latin typeface="Times New Roman" panose="02020603050405020304" pitchFamily="18" charset="0"/>
              </a:rPr>
              <a:t>GaN and related group III nitrides have been successfully grown by MOVPE using TMGa, TMIn and TMAl and ammonia as sources. </a:t>
            </a:r>
            <a:r>
              <a:rPr lang="en-GB" altLang="zh-CN" i="0" dirty="0">
                <a:solidFill>
                  <a:schemeClr val="bg1"/>
                </a:solidFill>
                <a:latin typeface="Times New Roman" panose="02020603050405020304" pitchFamily="18" charset="0"/>
              </a:rPr>
              <a:t>To analyse AlxGa1-xN and InxGa1-xN</a:t>
            </a:r>
            <a:r>
              <a:rPr lang="en-US" altLang="zh-CN" i="0" dirty="0">
                <a:solidFill>
                  <a:schemeClr val="bg1"/>
                </a:solidFill>
                <a:latin typeface="Times New Roman" panose="02020603050405020304" pitchFamily="18" charset="0"/>
              </a:rPr>
              <a:t> grown by MOVPE</a:t>
            </a:r>
            <a:r>
              <a:rPr lang="en-GB" altLang="zh-CN" i="0" dirty="0">
                <a:solidFill>
                  <a:schemeClr val="bg1"/>
                </a:solidFill>
                <a:latin typeface="Times New Roman" panose="02020603050405020304" pitchFamily="18" charset="0"/>
              </a:rPr>
              <a:t>, the following assumptions are used.</a:t>
            </a:r>
            <a:endParaRPr lang="en-US" altLang="zh-CN" i="0" dirty="0">
              <a:solidFill>
                <a:schemeClr val="bg1"/>
              </a:solidFill>
              <a:latin typeface="Times New Roman" panose="02020603050405020304" pitchFamily="18" charset="0"/>
            </a:endParaRPr>
          </a:p>
        </p:txBody>
      </p:sp>
      <p:sp>
        <p:nvSpPr>
          <p:cNvPr id="72708" name="Text Box 6"/>
          <p:cNvSpPr txBox="1"/>
          <p:nvPr/>
        </p:nvSpPr>
        <p:spPr>
          <a:xfrm>
            <a:off x="468313" y="2852738"/>
            <a:ext cx="8424862" cy="3597275"/>
          </a:xfrm>
          <a:prstGeom prst="rect">
            <a:avLst/>
          </a:prstGeom>
          <a:solidFill>
            <a:srgbClr val="0000FF"/>
          </a:solidFill>
          <a:ln w="9525">
            <a:noFill/>
          </a:ln>
        </p:spPr>
        <p:txBody>
          <a:bodyPr>
            <a:spAutoFit/>
          </a:bodyPr>
          <a:lstStyle/>
          <a:p>
            <a:pPr marL="342900" indent="-342900">
              <a:lnSpc>
                <a:spcPct val="120000"/>
              </a:lnSpc>
            </a:pPr>
            <a:r>
              <a:rPr lang="en-GB" altLang="zh-CN" i="0" dirty="0">
                <a:solidFill>
                  <a:schemeClr val="bg1"/>
                </a:solidFill>
                <a:latin typeface="Times New Roman" panose="02020603050405020304" pitchFamily="18" charset="0"/>
              </a:rPr>
              <a:t>1</a:t>
            </a:r>
            <a:r>
              <a:rPr lang="zh-CN" altLang="en-GB" i="0" dirty="0">
                <a:solidFill>
                  <a:schemeClr val="bg1"/>
                </a:solidFill>
                <a:latin typeface="Times New Roman" panose="02020603050405020304" pitchFamily="18" charset="0"/>
              </a:rPr>
              <a:t>、</a:t>
            </a:r>
            <a:r>
              <a:rPr lang="en-GB" altLang="zh-CN" i="0" dirty="0">
                <a:solidFill>
                  <a:schemeClr val="bg1"/>
                </a:solidFill>
                <a:latin typeface="Times New Roman" panose="02020603050405020304" pitchFamily="18" charset="0"/>
              </a:rPr>
              <a:t>All gaseous species are ideal.</a:t>
            </a:r>
            <a:endParaRPr lang="en-US" altLang="zh-CN" i="0" dirty="0">
              <a:solidFill>
                <a:schemeClr val="bg1"/>
              </a:solidFill>
              <a:latin typeface="Times New Roman" panose="02020603050405020304" pitchFamily="18" charset="0"/>
            </a:endParaRPr>
          </a:p>
          <a:p>
            <a:pPr marL="342900" indent="-342900">
              <a:lnSpc>
                <a:spcPct val="120000"/>
              </a:lnSpc>
            </a:pPr>
            <a:r>
              <a:rPr lang="en-US" altLang="zh-CN" i="0" dirty="0">
                <a:solidFill>
                  <a:schemeClr val="bg1"/>
                </a:solidFill>
                <a:latin typeface="Times New Roman" panose="02020603050405020304" pitchFamily="18" charset="0"/>
              </a:rPr>
              <a:t>2</a:t>
            </a:r>
            <a:r>
              <a:rPr lang="zh-CN" altLang="en-US" i="0" dirty="0">
                <a:solidFill>
                  <a:schemeClr val="bg1"/>
                </a:solidFill>
                <a:latin typeface="Times New Roman" panose="02020603050405020304" pitchFamily="18" charset="0"/>
              </a:rPr>
              <a:t>、</a:t>
            </a:r>
            <a:r>
              <a:rPr lang="en-US" altLang="zh-CN" i="0" dirty="0">
                <a:solidFill>
                  <a:schemeClr val="bg1"/>
                </a:solidFill>
                <a:latin typeface="Times New Roman" panose="02020603050405020304" pitchFamily="18" charset="0"/>
              </a:rPr>
              <a:t>We ignore the pre-reactions between group III precursors       and NH3. TMGa, TMAl and TMIn are decomposed irreversibly near the vapor-solid interface above susceptor at usual growth temperatures. Thus, we have </a:t>
            </a:r>
            <a:endParaRPr lang="en-US" altLang="zh-CN" i="0" dirty="0">
              <a:solidFill>
                <a:schemeClr val="bg1"/>
              </a:solidFill>
              <a:latin typeface="Times New Roman" panose="02020603050405020304" pitchFamily="18" charset="0"/>
            </a:endParaRPr>
          </a:p>
          <a:p>
            <a:pPr marL="342900" indent="-342900">
              <a:lnSpc>
                <a:spcPct val="120000"/>
              </a:lnSpc>
            </a:pPr>
            <a:r>
              <a:rPr lang="en-US" altLang="zh-CN" b="1" i="0" dirty="0">
                <a:solidFill>
                  <a:srgbClr val="FFFF00"/>
                </a:solidFill>
                <a:latin typeface="Times New Roman" panose="02020603050405020304" pitchFamily="18" charset="0"/>
              </a:rPr>
              <a:t>Ga(CH</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(g)+H</a:t>
            </a:r>
            <a:r>
              <a:rPr lang="en-US" altLang="zh-CN" b="1" i="0" baseline="-25000" dirty="0">
                <a:solidFill>
                  <a:srgbClr val="FFFF00"/>
                </a:solidFill>
                <a:latin typeface="Times New Roman" panose="02020603050405020304" pitchFamily="18" charset="0"/>
              </a:rPr>
              <a:t>2</a:t>
            </a:r>
            <a:r>
              <a:rPr lang="en-US" altLang="zh-CN" b="1" i="0" dirty="0">
                <a:solidFill>
                  <a:srgbClr val="FFFF00"/>
                </a:solidFill>
                <a:latin typeface="Times New Roman" panose="02020603050405020304" pitchFamily="18" charset="0"/>
              </a:rPr>
              <a:t>(g)=Ga(g)+3CH</a:t>
            </a:r>
            <a:r>
              <a:rPr lang="en-US" altLang="zh-CN" b="1" i="0" baseline="-25000" dirty="0">
                <a:solidFill>
                  <a:srgbClr val="FFFF00"/>
                </a:solidFill>
                <a:latin typeface="Times New Roman" panose="02020603050405020304" pitchFamily="18" charset="0"/>
              </a:rPr>
              <a:t>4</a:t>
            </a:r>
            <a:r>
              <a:rPr lang="en-US" altLang="zh-CN" b="1" i="0" dirty="0">
                <a:solidFill>
                  <a:srgbClr val="FFFF00"/>
                </a:solidFill>
                <a:latin typeface="Times New Roman" panose="02020603050405020304" pitchFamily="18" charset="0"/>
              </a:rPr>
              <a:t>(g)……………(1)</a:t>
            </a:r>
            <a:endParaRPr lang="en-US" altLang="zh-CN" b="1" i="0" dirty="0">
              <a:solidFill>
                <a:srgbClr val="FFFF00"/>
              </a:solidFill>
              <a:latin typeface="Times New Roman" panose="02020603050405020304" pitchFamily="18" charset="0"/>
            </a:endParaRPr>
          </a:p>
          <a:p>
            <a:pPr marL="342900" indent="-342900">
              <a:lnSpc>
                <a:spcPct val="120000"/>
              </a:lnSpc>
            </a:pPr>
            <a:r>
              <a:rPr lang="en-US" altLang="zh-CN" b="1" i="0" dirty="0">
                <a:solidFill>
                  <a:srgbClr val="FFFF00"/>
                </a:solidFill>
                <a:latin typeface="Times New Roman" panose="02020603050405020304" pitchFamily="18" charset="0"/>
              </a:rPr>
              <a:t>In(CH</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 (g)+H</a:t>
            </a:r>
            <a:r>
              <a:rPr lang="en-US" altLang="zh-CN" b="1" i="0" baseline="-25000" dirty="0">
                <a:solidFill>
                  <a:srgbClr val="FFFF00"/>
                </a:solidFill>
                <a:latin typeface="Times New Roman" panose="02020603050405020304" pitchFamily="18" charset="0"/>
              </a:rPr>
              <a:t>2</a:t>
            </a:r>
            <a:r>
              <a:rPr lang="en-US" altLang="zh-CN" b="1" i="0" dirty="0">
                <a:solidFill>
                  <a:srgbClr val="FFFF00"/>
                </a:solidFill>
                <a:latin typeface="Times New Roman" panose="02020603050405020304" pitchFamily="18" charset="0"/>
              </a:rPr>
              <a:t>(g)=In(g)+3CH</a:t>
            </a:r>
            <a:r>
              <a:rPr lang="en-US" altLang="zh-CN" b="1" i="0" baseline="-25000" dirty="0">
                <a:solidFill>
                  <a:srgbClr val="FFFF00"/>
                </a:solidFill>
                <a:latin typeface="Times New Roman" panose="02020603050405020304" pitchFamily="18" charset="0"/>
              </a:rPr>
              <a:t>4</a:t>
            </a:r>
            <a:r>
              <a:rPr lang="en-US" altLang="zh-CN" b="1" i="0" dirty="0">
                <a:solidFill>
                  <a:srgbClr val="FFFF00"/>
                </a:solidFill>
                <a:latin typeface="Times New Roman" panose="02020603050405020304" pitchFamily="18" charset="0"/>
              </a:rPr>
              <a:t>(g)………………(2)</a:t>
            </a:r>
            <a:endParaRPr lang="en-US" altLang="zh-CN" b="1" i="0" dirty="0">
              <a:solidFill>
                <a:srgbClr val="FFFF00"/>
              </a:solidFill>
              <a:latin typeface="Times New Roman" panose="02020603050405020304" pitchFamily="18" charset="0"/>
            </a:endParaRPr>
          </a:p>
          <a:p>
            <a:pPr marL="342900" indent="-342900">
              <a:lnSpc>
                <a:spcPct val="120000"/>
              </a:lnSpc>
            </a:pPr>
            <a:r>
              <a:rPr lang="en-US" altLang="zh-CN" b="1" i="0" dirty="0">
                <a:solidFill>
                  <a:srgbClr val="FFFF00"/>
                </a:solidFill>
                <a:latin typeface="Times New Roman" panose="02020603050405020304" pitchFamily="18" charset="0"/>
              </a:rPr>
              <a:t>Al(CH</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(g)+H</a:t>
            </a:r>
            <a:r>
              <a:rPr lang="en-US" altLang="zh-CN" b="1" i="0" baseline="-25000" dirty="0">
                <a:solidFill>
                  <a:srgbClr val="FFFF00"/>
                </a:solidFill>
                <a:latin typeface="Times New Roman" panose="02020603050405020304" pitchFamily="18" charset="0"/>
              </a:rPr>
              <a:t>2</a:t>
            </a:r>
            <a:r>
              <a:rPr lang="en-US" altLang="zh-CN" b="1" i="0" dirty="0">
                <a:solidFill>
                  <a:srgbClr val="FFFF00"/>
                </a:solidFill>
                <a:latin typeface="Times New Roman" panose="02020603050405020304" pitchFamily="18" charset="0"/>
              </a:rPr>
              <a:t>(g)=Al(g)+3CH</a:t>
            </a:r>
            <a:r>
              <a:rPr lang="en-US" altLang="zh-CN" b="1" i="0" baseline="-25000" dirty="0">
                <a:solidFill>
                  <a:srgbClr val="FFFF00"/>
                </a:solidFill>
                <a:latin typeface="Times New Roman" panose="02020603050405020304" pitchFamily="18" charset="0"/>
              </a:rPr>
              <a:t>4</a:t>
            </a:r>
            <a:r>
              <a:rPr lang="en-US" altLang="zh-CN" b="1" i="0" dirty="0">
                <a:solidFill>
                  <a:srgbClr val="FFFF00"/>
                </a:solidFill>
                <a:latin typeface="Times New Roman" panose="02020603050405020304" pitchFamily="18" charset="0"/>
              </a:rPr>
              <a:t>(g)………………(3)</a:t>
            </a:r>
            <a:endParaRPr lang="en-US" altLang="zh-CN" b="1" i="0" dirty="0">
              <a:solidFill>
                <a:srgbClr val="FFFF00"/>
              </a:solidFill>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14282" y="0"/>
            <a:ext cx="8604250" cy="1143000"/>
          </a:xfrm>
          <a:solidFill>
            <a:schemeClr val="bg1"/>
          </a:solid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br>
            <a:br>
              <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br>
            <a:r>
              <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t>MOVPE</a:t>
            </a:r>
            <a:r>
              <a:rPr kumimoji="0" lang="zh-CN" altLang="en-US"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t>生长的</a:t>
            </a:r>
            <a:r>
              <a:rPr kumimoji="0" lang="en-US" altLang="zh-CN" sz="2800" b="1" i="0" u="none" strike="noStrike" kern="1200" cap="none" spc="0" normalizeH="0" baseline="0" noProof="0" dirty="0" err="1"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t>GaN</a:t>
            </a:r>
            <a:r>
              <a:rPr kumimoji="0" lang="zh-CN" altLang="en-US"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t>中背景载流子浓度和缺陷的关系</a:t>
            </a:r>
            <a:br>
              <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br>
            <a:br>
              <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rPr>
            </a:br>
            <a:endParaRPr kumimoji="0" lang="en-US" altLang="zh-CN" sz="2800" b="1" i="0" u="none" strike="noStrike" kern="1200" cap="none" spc="0" normalizeH="0" baseline="0" noProof="0" dirty="0" smtClean="0">
              <a:ln>
                <a:noFill/>
              </a:ln>
              <a:solidFill>
                <a:srgbClr val="FF0000"/>
              </a:solidFill>
              <a:effectLst>
                <a:outerShdw blurRad="31750" dist="25400" dir="5400000" algn="tl" rotWithShape="0">
                  <a:srgbClr val="000000">
                    <a:alpha val="25000"/>
                  </a:srgbClr>
                </a:outerShdw>
              </a:effectLst>
              <a:uLnTx/>
              <a:uFillTx/>
              <a:latin typeface="+mj-lt"/>
              <a:ea typeface="+mj-ea"/>
              <a:cs typeface="+mj-cs"/>
            </a:endParaRPr>
          </a:p>
        </p:txBody>
      </p:sp>
      <p:sp>
        <p:nvSpPr>
          <p:cNvPr id="61443" name="Rectangle 3"/>
          <p:cNvSpPr>
            <a:spLocks noGrp="1"/>
          </p:cNvSpPr>
          <p:nvPr>
            <p:ph idx="1"/>
          </p:nvPr>
        </p:nvSpPr>
        <p:spPr>
          <a:xfrm>
            <a:off x="323533" y="1052513"/>
            <a:ext cx="8496300" cy="5256212"/>
          </a:xfrm>
          <a:solidFill>
            <a:schemeClr val="bg1">
              <a:alpha val="100000"/>
            </a:schemeClr>
          </a:solidFill>
        </p:spPr>
        <p:txBody>
          <a:bodyPr vert="horz" wrap="square" lIns="91440" tIns="45720" rIns="91440" bIns="45720" anchor="t"/>
          <a:lstStyle/>
          <a:p>
            <a:pPr algn="just">
              <a:lnSpc>
                <a:spcPct val="150000"/>
              </a:lnSpc>
            </a:pPr>
            <a:r>
              <a:rPr lang="zh-CN" altLang="en-US" sz="2400" dirty="0"/>
              <a:t>热平衡的方法用来计算理想</a:t>
            </a:r>
            <a:r>
              <a:rPr lang="en-US" altLang="zh-CN" sz="2400" dirty="0"/>
              <a:t>GaN</a:t>
            </a:r>
            <a:r>
              <a:rPr lang="zh-CN" altLang="en-US" sz="2400" dirty="0"/>
              <a:t>晶体中背景载流子浓度和缺陷的关系。</a:t>
            </a:r>
            <a:endParaRPr lang="en-US" altLang="zh-CN" sz="2400" dirty="0"/>
          </a:p>
          <a:p>
            <a:pPr algn="just">
              <a:lnSpc>
                <a:spcPct val="150000"/>
              </a:lnSpc>
            </a:pPr>
            <a:r>
              <a:rPr lang="zh-CN" altLang="en-US" sz="2400" dirty="0"/>
              <a:t>在</a:t>
            </a:r>
            <a:r>
              <a:rPr lang="en-US" altLang="zh-CN" sz="2400" dirty="0"/>
              <a:t>800K</a:t>
            </a:r>
            <a:r>
              <a:rPr lang="zh-CN" altLang="en-US" sz="2400" dirty="0"/>
              <a:t>到</a:t>
            </a:r>
            <a:r>
              <a:rPr lang="en-US" altLang="zh-CN" sz="2400" dirty="0"/>
              <a:t>1500K</a:t>
            </a:r>
            <a:r>
              <a:rPr lang="zh-CN" altLang="en-US" sz="2400" dirty="0"/>
              <a:t>的温度范围内，</a:t>
            </a:r>
            <a:r>
              <a:rPr lang="en-US" altLang="zh-CN" sz="2400" dirty="0"/>
              <a:t>N</a:t>
            </a:r>
            <a:r>
              <a:rPr lang="zh-CN" altLang="en-US" sz="2400" dirty="0"/>
              <a:t>空位浓度的计算结果不超过</a:t>
            </a:r>
            <a:r>
              <a:rPr lang="en-US" altLang="zh-CN" sz="2400" dirty="0"/>
              <a:t>2</a:t>
            </a:r>
            <a:r>
              <a:rPr lang="en-US" altLang="zh-CN" sz="2400" dirty="0">
                <a:latin typeface="Symbol" panose="05050102010706020507" pitchFamily="18" charset="2"/>
                <a:sym typeface="Symbol" panose="05050102010706020507" pitchFamily="18" charset="2"/>
              </a:rPr>
              <a:t></a:t>
            </a:r>
            <a:r>
              <a:rPr lang="en-US" altLang="zh-CN" sz="2400" dirty="0"/>
              <a:t>10</a:t>
            </a:r>
            <a:r>
              <a:rPr lang="en-US" altLang="zh-CN" sz="2400" baseline="30000" dirty="0"/>
              <a:t>17</a:t>
            </a:r>
            <a:r>
              <a:rPr lang="en-US" altLang="zh-CN" sz="2400" dirty="0"/>
              <a:t> cm</a:t>
            </a:r>
            <a:r>
              <a:rPr lang="en-US" altLang="zh-CN" sz="2400" baseline="30000" dirty="0"/>
              <a:t>-3</a:t>
            </a:r>
            <a:r>
              <a:rPr lang="zh-CN" altLang="en-US" sz="2400" dirty="0"/>
              <a:t> 。</a:t>
            </a:r>
            <a:endParaRPr lang="en-US" altLang="zh-CN" sz="2400" dirty="0"/>
          </a:p>
          <a:p>
            <a:pPr algn="just">
              <a:lnSpc>
                <a:spcPct val="150000"/>
              </a:lnSpc>
            </a:pPr>
            <a:r>
              <a:rPr lang="zh-CN" altLang="en-US" sz="2400" dirty="0"/>
              <a:t>也就是说，</a:t>
            </a:r>
            <a:r>
              <a:rPr lang="en-US" altLang="zh-CN" sz="2400" dirty="0"/>
              <a:t> N</a:t>
            </a:r>
            <a:r>
              <a:rPr lang="zh-CN" altLang="en-US" sz="2400" dirty="0"/>
              <a:t>空位在载流子浓度低于</a:t>
            </a:r>
            <a:r>
              <a:rPr lang="en-US" altLang="zh-CN" sz="2400" dirty="0"/>
              <a:t>2</a:t>
            </a:r>
            <a:r>
              <a:rPr lang="en-US" altLang="zh-CN" sz="2400" dirty="0">
                <a:latin typeface="Symbol" panose="05050102010706020507" pitchFamily="18" charset="2"/>
                <a:sym typeface="Symbol" panose="05050102010706020507" pitchFamily="18" charset="2"/>
              </a:rPr>
              <a:t></a:t>
            </a:r>
            <a:r>
              <a:rPr lang="en-US" altLang="zh-CN" sz="2400" dirty="0">
                <a:latin typeface="Symbol" panose="05050102010706020507" pitchFamily="18" charset="2"/>
              </a:rPr>
              <a:t> </a:t>
            </a:r>
            <a:r>
              <a:rPr lang="en-US" altLang="zh-CN" sz="2400" dirty="0"/>
              <a:t>10</a:t>
            </a:r>
            <a:r>
              <a:rPr lang="en-US" altLang="zh-CN" sz="2400" baseline="30000" dirty="0"/>
              <a:t>17</a:t>
            </a:r>
            <a:r>
              <a:rPr lang="en-US" altLang="zh-CN" sz="2400" dirty="0"/>
              <a:t> cm</a:t>
            </a:r>
            <a:r>
              <a:rPr lang="en-US" altLang="zh-CN" sz="2400" baseline="30000" dirty="0"/>
              <a:t>-3</a:t>
            </a:r>
            <a:r>
              <a:rPr lang="zh-CN" altLang="en-US" sz="2400" dirty="0"/>
              <a:t>时，</a:t>
            </a:r>
            <a:r>
              <a:rPr lang="en-US" altLang="zh-CN" sz="2400" dirty="0"/>
              <a:t> </a:t>
            </a:r>
            <a:r>
              <a:rPr lang="zh-CN" altLang="en-US" sz="2400" dirty="0"/>
              <a:t>可能是主要的因素，但是对于载流子浓度大于</a:t>
            </a:r>
            <a:r>
              <a:rPr lang="en-US" altLang="zh-CN" sz="2400" dirty="0"/>
              <a:t>2</a:t>
            </a:r>
            <a:r>
              <a:rPr lang="en-US" altLang="zh-CN" sz="2400" dirty="0">
                <a:latin typeface="Symbol" panose="05050102010706020507" pitchFamily="18" charset="2"/>
                <a:sym typeface="Symbol" panose="05050102010706020507" pitchFamily="18" charset="2"/>
              </a:rPr>
              <a:t></a:t>
            </a:r>
            <a:r>
              <a:rPr lang="en-US" altLang="zh-CN" sz="2400" dirty="0">
                <a:latin typeface="Symbol" panose="05050102010706020507" pitchFamily="18" charset="2"/>
              </a:rPr>
              <a:t> </a:t>
            </a:r>
            <a:r>
              <a:rPr lang="en-US" altLang="zh-CN" sz="2400" dirty="0"/>
              <a:t>10</a:t>
            </a:r>
            <a:r>
              <a:rPr lang="en-US" altLang="zh-CN" sz="2400" baseline="30000" dirty="0"/>
              <a:t>17</a:t>
            </a:r>
            <a:r>
              <a:rPr lang="en-US" altLang="zh-CN" sz="2400" dirty="0"/>
              <a:t> cm</a:t>
            </a:r>
            <a:r>
              <a:rPr lang="en-US" altLang="zh-CN" sz="2400" baseline="30000" dirty="0"/>
              <a:t>-3</a:t>
            </a:r>
            <a:r>
              <a:rPr lang="zh-CN" altLang="en-US" sz="2400" dirty="0"/>
              <a:t>时，主要的源应该不是</a:t>
            </a:r>
            <a:r>
              <a:rPr lang="en-US" altLang="zh-CN" sz="2400" dirty="0"/>
              <a:t>N</a:t>
            </a:r>
            <a:r>
              <a:rPr lang="zh-CN" altLang="en-US" sz="2400" dirty="0"/>
              <a:t>空位。</a:t>
            </a:r>
            <a:endParaRPr lang="en-US" altLang="zh-CN" sz="2400" dirty="0"/>
          </a:p>
          <a:p>
            <a:pPr algn="just">
              <a:lnSpc>
                <a:spcPct val="150000"/>
              </a:lnSpc>
            </a:pPr>
            <a:r>
              <a:rPr lang="zh-CN" altLang="en-US" sz="2400" dirty="0"/>
              <a:t>这个结论为进一步改善</a:t>
            </a:r>
            <a:r>
              <a:rPr lang="en-US" altLang="zh-CN" sz="2400" dirty="0"/>
              <a:t>GaN</a:t>
            </a:r>
            <a:r>
              <a:rPr lang="zh-CN" altLang="en-US" sz="2400" dirty="0"/>
              <a:t>晶体质量提供了方向。</a:t>
            </a:r>
            <a:endParaRPr lang="en-US" altLang="zh-CN" sz="2400" dirty="0"/>
          </a:p>
          <a:p>
            <a:pPr>
              <a:lnSpc>
                <a:spcPct val="150000"/>
              </a:lnSpc>
            </a:pPr>
            <a:endParaRPr lang="en-US" altLang="zh-CN" sz="2400" dirty="0"/>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文本框 2"/>
          <p:cNvSpPr txBox="1"/>
          <p:nvPr/>
        </p:nvSpPr>
        <p:spPr>
          <a:xfrm>
            <a:off x="323850" y="6237605"/>
            <a:ext cx="7749540" cy="460375"/>
          </a:xfrm>
          <a:prstGeom prst="rect">
            <a:avLst/>
          </a:prstGeom>
          <a:noFill/>
        </p:spPr>
        <p:txBody>
          <a:bodyPr wrap="square" rtlCol="0" anchor="t">
            <a:spAutoFit/>
          </a:bodyPr>
          <a:lstStyle/>
          <a:p>
            <a:r>
              <a:rPr lang="zh-CN" altLang="en-US" i="0"/>
              <a:t>Applied Physics Letters 71(23):3376-3378，（</a:t>
            </a:r>
            <a:r>
              <a:rPr lang="en-US" altLang="zh-CN" i="0"/>
              <a:t>1997</a:t>
            </a:r>
            <a:r>
              <a:rPr lang="zh-CN" altLang="en-US" i="0"/>
              <a:t>）</a:t>
            </a:r>
            <a:endParaRPr lang="zh-CN" altLang="en-US" i="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6"/>
          <p:cNvSpPr txBox="1"/>
          <p:nvPr/>
        </p:nvSpPr>
        <p:spPr>
          <a:xfrm>
            <a:off x="323850" y="549275"/>
            <a:ext cx="8569325" cy="3194050"/>
          </a:xfrm>
          <a:prstGeom prst="rect">
            <a:avLst/>
          </a:prstGeom>
          <a:solidFill>
            <a:srgbClr val="0000FF"/>
          </a:solidFill>
          <a:ln w="9525">
            <a:noFill/>
          </a:ln>
        </p:spPr>
        <p:txBody>
          <a:bodyPr>
            <a:spAutoFit/>
          </a:bodyPr>
          <a:lstStyle/>
          <a:p>
            <a:pPr marL="342900" indent="-342900">
              <a:lnSpc>
                <a:spcPct val="120000"/>
              </a:lnSpc>
            </a:pPr>
            <a:r>
              <a:rPr lang="en-GB" altLang="zh-CN" i="0" dirty="0">
                <a:solidFill>
                  <a:schemeClr val="bg1"/>
                </a:solidFill>
                <a:latin typeface="Times New Roman" panose="02020603050405020304" pitchFamily="18" charset="0"/>
              </a:rPr>
              <a:t>3</a:t>
            </a:r>
            <a:r>
              <a:rPr lang="zh-CN" altLang="en-GB" i="0" dirty="0">
                <a:solidFill>
                  <a:schemeClr val="bg1"/>
                </a:solidFill>
                <a:latin typeface="Times New Roman" panose="02020603050405020304" pitchFamily="18" charset="0"/>
              </a:rPr>
              <a:t>、</a:t>
            </a:r>
            <a:r>
              <a:rPr lang="en-US" altLang="zh-CN" i="0" dirty="0">
                <a:solidFill>
                  <a:schemeClr val="bg1"/>
                </a:solidFill>
                <a:latin typeface="Times New Roman" panose="02020603050405020304" pitchFamily="18" charset="0"/>
              </a:rPr>
              <a:t>W</a:t>
            </a:r>
            <a:r>
              <a:rPr lang="en-GB" altLang="zh-CN" i="0" dirty="0">
                <a:solidFill>
                  <a:schemeClr val="bg1"/>
                </a:solidFill>
                <a:latin typeface="Times New Roman" panose="02020603050405020304" pitchFamily="18" charset="0"/>
              </a:rPr>
              <a:t>ithout catalyst, the decomposition rate of ammonia is very low. It was found that pure quartz, graphite and GaN surfaces had a minor influence on the decomposition. In order to calculate the influence of decomposition of ammonia, we introduce a decomposed fraction of NH</a:t>
            </a:r>
            <a:r>
              <a:rPr lang="en-GB" altLang="zh-CN" i="0" baseline="-25000" dirty="0">
                <a:solidFill>
                  <a:srgbClr val="FF99CC"/>
                </a:solidFill>
                <a:latin typeface="Times New Roman" panose="02020603050405020304" pitchFamily="18" charset="0"/>
              </a:rPr>
              <a:t>3</a:t>
            </a:r>
            <a:r>
              <a:rPr lang="en-GB" altLang="zh-CN" i="0" dirty="0">
                <a:solidFill>
                  <a:schemeClr val="bg1"/>
                </a:solidFill>
                <a:latin typeface="Times New Roman" panose="02020603050405020304" pitchFamily="18" charset="0"/>
              </a:rPr>
              <a:t>, </a:t>
            </a:r>
            <a:r>
              <a:rPr lang="en-GB" altLang="zh-CN" i="0" dirty="0">
                <a:solidFill>
                  <a:schemeClr val="bg1"/>
                </a:solidFill>
                <a:latin typeface="Times New Roman" panose="02020603050405020304" pitchFamily="18" charset="0"/>
                <a:sym typeface="Symbol" panose="05050102010706020507" pitchFamily="18" charset="2"/>
              </a:rPr>
              <a:t></a:t>
            </a:r>
            <a:r>
              <a:rPr lang="en-GB" altLang="zh-CN" i="0" dirty="0">
                <a:solidFill>
                  <a:schemeClr val="bg1"/>
                </a:solidFill>
                <a:latin typeface="Times New Roman" panose="02020603050405020304" pitchFamily="18" charset="0"/>
              </a:rPr>
              <a:t>,</a:t>
            </a:r>
            <a:endParaRPr lang="en-GB" altLang="zh-CN" i="0" dirty="0">
              <a:solidFill>
                <a:schemeClr val="bg1"/>
              </a:solidFill>
              <a:latin typeface="Times New Roman" panose="02020603050405020304" pitchFamily="18" charset="0"/>
            </a:endParaRPr>
          </a:p>
          <a:p>
            <a:pPr marL="342900" indent="-342900">
              <a:lnSpc>
                <a:spcPct val="120000"/>
              </a:lnSpc>
            </a:pPr>
            <a:endParaRPr lang="en-US" altLang="zh-CN" i="0" dirty="0">
              <a:solidFill>
                <a:srgbClr val="FF99CC"/>
              </a:solidFill>
              <a:latin typeface="Times New Roman" panose="02020603050405020304" pitchFamily="18" charset="0"/>
            </a:endParaRPr>
          </a:p>
          <a:p>
            <a:pPr marL="342900" indent="-342900">
              <a:lnSpc>
                <a:spcPct val="120000"/>
              </a:lnSpc>
            </a:pPr>
            <a:r>
              <a:rPr lang="en-US" altLang="zh-CN" b="1" i="0" dirty="0">
                <a:solidFill>
                  <a:srgbClr val="FFFF00"/>
                </a:solidFill>
                <a:latin typeface="Times New Roman" panose="02020603050405020304" pitchFamily="18" charset="0"/>
              </a:rPr>
              <a:t>NH</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(g)=(1-</a:t>
            </a:r>
            <a:r>
              <a:rPr lang="en-US" altLang="zh-CN" b="1" i="0" dirty="0">
                <a:solidFill>
                  <a:srgbClr val="FFFF00"/>
                </a:solidFill>
                <a:latin typeface="Times New Roman" panose="02020603050405020304" pitchFamily="18" charset="0"/>
                <a:sym typeface="Symbol" panose="05050102010706020507" pitchFamily="18" charset="2"/>
              </a:rPr>
              <a:t></a:t>
            </a:r>
            <a:r>
              <a:rPr lang="en-US" altLang="zh-CN" b="1" i="0" dirty="0">
                <a:solidFill>
                  <a:srgbClr val="FFFF00"/>
                </a:solidFill>
                <a:latin typeface="Times New Roman" panose="02020603050405020304" pitchFamily="18" charset="0"/>
              </a:rPr>
              <a:t>)NH</a:t>
            </a:r>
            <a:r>
              <a:rPr lang="en-US" altLang="zh-CN" b="1" i="0" baseline="-25000" dirty="0">
                <a:solidFill>
                  <a:srgbClr val="FFFF00"/>
                </a:solidFill>
                <a:latin typeface="Times New Roman" panose="02020603050405020304" pitchFamily="18" charset="0"/>
              </a:rPr>
              <a:t>3</a:t>
            </a:r>
            <a:r>
              <a:rPr lang="en-US" altLang="zh-CN" b="1" i="0" dirty="0">
                <a:solidFill>
                  <a:srgbClr val="FFFF00"/>
                </a:solidFill>
                <a:latin typeface="Times New Roman" panose="02020603050405020304" pitchFamily="18" charset="0"/>
              </a:rPr>
              <a:t>+</a:t>
            </a:r>
            <a:r>
              <a:rPr lang="en-US" altLang="zh-CN" b="1" i="0" dirty="0">
                <a:solidFill>
                  <a:srgbClr val="FFFF00"/>
                </a:solidFill>
                <a:latin typeface="Times New Roman" panose="02020603050405020304" pitchFamily="18" charset="0"/>
                <a:sym typeface="Symbol" panose="05050102010706020507" pitchFamily="18" charset="2"/>
              </a:rPr>
              <a:t></a:t>
            </a:r>
            <a:r>
              <a:rPr lang="en-US" altLang="zh-CN" b="1" i="0" dirty="0">
                <a:solidFill>
                  <a:srgbClr val="FFFF00"/>
                </a:solidFill>
                <a:latin typeface="Times New Roman" panose="02020603050405020304" pitchFamily="18" charset="0"/>
              </a:rPr>
              <a:t>/2N</a:t>
            </a:r>
            <a:r>
              <a:rPr lang="en-US" altLang="zh-CN" b="1" i="0" baseline="-25000" dirty="0">
                <a:solidFill>
                  <a:srgbClr val="FFFF00"/>
                </a:solidFill>
                <a:latin typeface="Times New Roman" panose="02020603050405020304" pitchFamily="18" charset="0"/>
              </a:rPr>
              <a:t>2</a:t>
            </a:r>
            <a:r>
              <a:rPr lang="en-US" altLang="zh-CN" b="1" i="0" dirty="0">
                <a:solidFill>
                  <a:srgbClr val="FFFF00"/>
                </a:solidFill>
                <a:latin typeface="Times New Roman" panose="02020603050405020304" pitchFamily="18" charset="0"/>
              </a:rPr>
              <a:t>(g)+3</a:t>
            </a:r>
            <a:r>
              <a:rPr lang="en-US" altLang="zh-CN" b="1" i="0" dirty="0">
                <a:solidFill>
                  <a:srgbClr val="FFFF00"/>
                </a:solidFill>
                <a:latin typeface="Times New Roman" panose="02020603050405020304" pitchFamily="18" charset="0"/>
                <a:sym typeface="Symbol" panose="05050102010706020507" pitchFamily="18" charset="2"/>
              </a:rPr>
              <a:t></a:t>
            </a:r>
            <a:r>
              <a:rPr lang="en-US" altLang="zh-CN" b="1" i="0" dirty="0">
                <a:solidFill>
                  <a:srgbClr val="FFFF00"/>
                </a:solidFill>
                <a:latin typeface="Times New Roman" panose="02020603050405020304" pitchFamily="18" charset="0"/>
              </a:rPr>
              <a:t>/2H</a:t>
            </a:r>
            <a:r>
              <a:rPr lang="en-US" altLang="zh-CN" b="1" i="0" baseline="-25000" dirty="0">
                <a:solidFill>
                  <a:srgbClr val="FFFF00"/>
                </a:solidFill>
                <a:latin typeface="Times New Roman" panose="02020603050405020304" pitchFamily="18" charset="0"/>
              </a:rPr>
              <a:t>2</a:t>
            </a:r>
            <a:r>
              <a:rPr lang="en-US" altLang="zh-CN" b="1" i="0" dirty="0">
                <a:solidFill>
                  <a:srgbClr val="FFFF00"/>
                </a:solidFill>
                <a:latin typeface="Times New Roman" panose="02020603050405020304" pitchFamily="18" charset="0"/>
              </a:rPr>
              <a:t>(g)……………(4)</a:t>
            </a:r>
            <a:endParaRPr lang="en-US" altLang="zh-CN" b="1" i="0" dirty="0">
              <a:solidFill>
                <a:srgbClr val="FFFF00"/>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p:nvPr/>
        </p:nvSpPr>
        <p:spPr>
          <a:xfrm>
            <a:off x="468313" y="692150"/>
            <a:ext cx="8207375" cy="4365625"/>
          </a:xfrm>
          <a:prstGeom prst="rect">
            <a:avLst/>
          </a:prstGeom>
          <a:solidFill>
            <a:srgbClr val="0000FF"/>
          </a:solidFill>
          <a:ln w="9525">
            <a:noFill/>
          </a:ln>
        </p:spPr>
        <p:txBody>
          <a:bodyPr>
            <a:spAutoFit/>
          </a:bodyPr>
          <a:lstStyle/>
          <a:p>
            <a:pPr>
              <a:lnSpc>
                <a:spcPct val="130000"/>
              </a:lnSpc>
            </a:pPr>
            <a:r>
              <a:rPr lang="en-US" altLang="zh-CN" i="0" dirty="0">
                <a:solidFill>
                  <a:schemeClr val="bg1"/>
                </a:solidFill>
                <a:latin typeface="Times New Roman" panose="02020603050405020304" pitchFamily="18" charset="0"/>
              </a:rPr>
              <a:t>4</a:t>
            </a:r>
            <a:r>
              <a:rPr lang="zh-CN" altLang="en-US" i="0" dirty="0">
                <a:solidFill>
                  <a:schemeClr val="bg1"/>
                </a:solidFill>
                <a:latin typeface="Times New Roman" panose="02020603050405020304" pitchFamily="18" charset="0"/>
              </a:rPr>
              <a:t>、</a:t>
            </a:r>
            <a:r>
              <a:rPr lang="en-US" altLang="zh-CN" i="0" dirty="0">
                <a:solidFill>
                  <a:schemeClr val="bg1"/>
                </a:solidFill>
                <a:latin typeface="Times New Roman" panose="02020603050405020304" pitchFamily="18" charset="0"/>
              </a:rPr>
              <a:t>We ignore the reactions between N</a:t>
            </a:r>
            <a:r>
              <a:rPr lang="en-US" altLang="zh-CN" i="0" baseline="-25000" dirty="0">
                <a:solidFill>
                  <a:schemeClr val="bg1"/>
                </a:solidFill>
                <a:latin typeface="Times New Roman" panose="02020603050405020304" pitchFamily="18" charset="0"/>
              </a:rPr>
              <a:t>2</a:t>
            </a:r>
            <a:r>
              <a:rPr lang="en-US" altLang="zh-CN" i="0" dirty="0">
                <a:solidFill>
                  <a:schemeClr val="bg1"/>
                </a:solidFill>
                <a:latin typeface="Times New Roman" panose="02020603050405020304" pitchFamily="18" charset="0"/>
              </a:rPr>
              <a:t> and the group III elements in the temperature range of 500-1100</a:t>
            </a:r>
            <a:r>
              <a:rPr lang="en-US" altLang="zh-CN" i="0" baseline="30000" dirty="0">
                <a:solidFill>
                  <a:schemeClr val="bg1"/>
                </a:solidFill>
                <a:latin typeface="Times New Roman" panose="02020603050405020304" pitchFamily="18" charset="0"/>
              </a:rPr>
              <a:t>o</a:t>
            </a:r>
            <a:r>
              <a:rPr lang="en-US" altLang="zh-CN" i="0" dirty="0">
                <a:solidFill>
                  <a:schemeClr val="bg1"/>
                </a:solidFill>
                <a:latin typeface="Times New Roman" panose="02020603050405020304" pitchFamily="18" charset="0"/>
              </a:rPr>
              <a:t>C, since N</a:t>
            </a:r>
            <a:r>
              <a:rPr lang="en-US" altLang="zh-CN" i="0" baseline="-25000" dirty="0">
                <a:solidFill>
                  <a:schemeClr val="bg1"/>
                </a:solidFill>
                <a:latin typeface="Times New Roman" panose="02020603050405020304" pitchFamily="18" charset="0"/>
              </a:rPr>
              <a:t>2</a:t>
            </a:r>
            <a:r>
              <a:rPr lang="en-US" altLang="zh-CN" i="0" dirty="0">
                <a:solidFill>
                  <a:schemeClr val="bg1"/>
                </a:solidFill>
                <a:latin typeface="Times New Roman" panose="02020603050405020304" pitchFamily="18" charset="0"/>
              </a:rPr>
              <a:t> molecule has strong inert behavior. </a:t>
            </a:r>
            <a:endParaRPr lang="en-US" altLang="zh-CN" i="0" dirty="0">
              <a:solidFill>
                <a:schemeClr val="bg1"/>
              </a:solidFill>
              <a:latin typeface="Times New Roman" panose="02020603050405020304" pitchFamily="18" charset="0"/>
            </a:endParaRPr>
          </a:p>
          <a:p>
            <a:pPr>
              <a:lnSpc>
                <a:spcPct val="130000"/>
              </a:lnSpc>
            </a:pPr>
            <a:endParaRPr lang="en-US" altLang="zh-CN" i="0" dirty="0">
              <a:solidFill>
                <a:schemeClr val="bg1"/>
              </a:solidFill>
              <a:latin typeface="Times New Roman" panose="02020603050405020304" pitchFamily="18" charset="0"/>
            </a:endParaRPr>
          </a:p>
          <a:p>
            <a:pPr>
              <a:lnSpc>
                <a:spcPct val="130000"/>
              </a:lnSpc>
            </a:pPr>
            <a:r>
              <a:rPr lang="en-US" altLang="zh-CN" i="0" dirty="0">
                <a:solidFill>
                  <a:schemeClr val="bg1"/>
                </a:solidFill>
                <a:latin typeface="Times New Roman" panose="02020603050405020304" pitchFamily="18" charset="0"/>
              </a:rPr>
              <a:t>Ternary alloys are synthesized by the reactions between NH</a:t>
            </a:r>
            <a:r>
              <a:rPr lang="en-US" altLang="zh-CN" i="0" baseline="-25000" dirty="0">
                <a:solidFill>
                  <a:schemeClr val="bg1"/>
                </a:solidFill>
                <a:latin typeface="Times New Roman" panose="02020603050405020304" pitchFamily="18" charset="0"/>
              </a:rPr>
              <a:t>3</a:t>
            </a:r>
            <a:r>
              <a:rPr lang="en-US" altLang="zh-CN" i="0" dirty="0">
                <a:solidFill>
                  <a:schemeClr val="bg1"/>
                </a:solidFill>
                <a:latin typeface="Times New Roman" panose="02020603050405020304" pitchFamily="18" charset="0"/>
              </a:rPr>
              <a:t> and the group III elements, and thermodynamic equilibrium established at the solid-vapor interface.</a:t>
            </a:r>
            <a:endParaRPr lang="en-US" altLang="zh-CN" i="0" dirty="0">
              <a:solidFill>
                <a:schemeClr val="bg1"/>
              </a:solidFill>
              <a:latin typeface="Times New Roman" panose="02020603050405020304" pitchFamily="18" charset="0"/>
            </a:endParaRPr>
          </a:p>
          <a:p>
            <a:pPr>
              <a:lnSpc>
                <a:spcPct val="130000"/>
              </a:lnSpc>
            </a:pPr>
            <a:endParaRPr lang="en-GB" altLang="zh-CN" i="0" dirty="0">
              <a:solidFill>
                <a:schemeClr val="bg1"/>
              </a:solidFill>
              <a:latin typeface="Times New Roman" panose="02020603050405020304" pitchFamily="18" charset="0"/>
            </a:endParaRPr>
          </a:p>
          <a:p>
            <a:pPr>
              <a:lnSpc>
                <a:spcPct val="130000"/>
              </a:lnSpc>
            </a:pPr>
            <a:r>
              <a:rPr lang="en-GB" altLang="zh-CN" i="0" dirty="0">
                <a:solidFill>
                  <a:srgbClr val="FF99CC"/>
                </a:solidFill>
                <a:latin typeface="Times New Roman" panose="02020603050405020304" pitchFamily="18" charset="0"/>
              </a:rPr>
              <a:t>Assumptions 3 and 4 make this model a quasi-equilibrium model.</a:t>
            </a:r>
            <a:endParaRPr lang="en-US" altLang="zh-CN" i="0" dirty="0">
              <a:solidFill>
                <a:srgbClr val="FF99CC"/>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4"/>
          <p:cNvSpPr txBox="1"/>
          <p:nvPr/>
        </p:nvSpPr>
        <p:spPr>
          <a:xfrm>
            <a:off x="395288" y="620713"/>
            <a:ext cx="8497887" cy="5815012"/>
          </a:xfrm>
          <a:prstGeom prst="rect">
            <a:avLst/>
          </a:prstGeom>
          <a:solidFill>
            <a:srgbClr val="E9F6A8"/>
          </a:solidFill>
          <a:ln w="9525">
            <a:noFill/>
          </a:ln>
        </p:spPr>
        <p:txBody>
          <a:bodyPr>
            <a:spAutoFit/>
          </a:bodyPr>
          <a:lstStyle/>
          <a:p>
            <a:pPr>
              <a:lnSpc>
                <a:spcPct val="120000"/>
              </a:lnSpc>
            </a:pPr>
            <a:r>
              <a:rPr lang="en-US" altLang="zh-CN" i="0" dirty="0">
                <a:latin typeface="Times New Roman" panose="02020603050405020304" pitchFamily="18" charset="0"/>
              </a:rPr>
              <a:t>We select InGaN as a sample here.</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The following species are chosen as the necessary vapor species in analyzing the growth of these systems: In, Ga, NH</a:t>
            </a:r>
            <a:r>
              <a:rPr lang="en-US" altLang="zh-CN" i="0" baseline="-25000" dirty="0">
                <a:latin typeface="Times New Roman" panose="02020603050405020304" pitchFamily="18" charset="0"/>
              </a:rPr>
              <a:t>3</a:t>
            </a:r>
            <a:r>
              <a:rPr lang="en-US" altLang="zh-CN" i="0" dirty="0">
                <a:latin typeface="Times New Roman" panose="02020603050405020304" pitchFamily="18" charset="0"/>
              </a:rPr>
              <a:t>, H</a:t>
            </a:r>
            <a:r>
              <a:rPr lang="en-US" altLang="zh-CN" i="0" baseline="-25000" dirty="0">
                <a:latin typeface="Times New Roman" panose="02020603050405020304" pitchFamily="18" charset="0"/>
              </a:rPr>
              <a:t>2</a:t>
            </a:r>
            <a:r>
              <a:rPr lang="en-US" altLang="zh-CN" i="0" dirty="0">
                <a:latin typeface="Times New Roman" panose="02020603050405020304" pitchFamily="18" charset="0"/>
              </a:rPr>
              <a:t>, N</a:t>
            </a:r>
            <a:r>
              <a:rPr lang="en-US" altLang="zh-CN" i="0" baseline="-25000" dirty="0">
                <a:latin typeface="Times New Roman" panose="02020603050405020304" pitchFamily="18" charset="0"/>
              </a:rPr>
              <a:t>2</a:t>
            </a:r>
            <a:r>
              <a:rPr lang="en-US" altLang="zh-CN" i="0" dirty="0">
                <a:latin typeface="Times New Roman" panose="02020603050405020304" pitchFamily="18" charset="0"/>
              </a:rPr>
              <a:t>, Inert gas and CH</a:t>
            </a:r>
            <a:r>
              <a:rPr lang="en-US" altLang="zh-CN" i="0" baseline="-25000" dirty="0">
                <a:latin typeface="Times New Roman" panose="02020603050405020304" pitchFamily="18" charset="0"/>
              </a:rPr>
              <a:t>4</a:t>
            </a:r>
            <a:r>
              <a:rPr lang="en-US" altLang="zh-CN" i="0" dirty="0">
                <a:latin typeface="Times New Roman" panose="02020603050405020304" pitchFamily="18" charset="0"/>
              </a:rPr>
              <a:t>. </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The chemical reactions, which take place at the growing surface to form InGaN alloy, are</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Ga(g)+NH</a:t>
            </a:r>
            <a:r>
              <a:rPr lang="en-US" altLang="zh-CN" i="0" baseline="-25000" dirty="0">
                <a:latin typeface="Times New Roman" panose="02020603050405020304" pitchFamily="18" charset="0"/>
              </a:rPr>
              <a:t>3</a:t>
            </a:r>
            <a:r>
              <a:rPr lang="en-US" altLang="zh-CN" i="0" dirty="0">
                <a:latin typeface="Times New Roman" panose="02020603050405020304" pitchFamily="18" charset="0"/>
              </a:rPr>
              <a:t>=GaN(alloy)+3/2H</a:t>
            </a:r>
            <a:r>
              <a:rPr lang="en-US" altLang="zh-CN" i="0" baseline="-25000" dirty="0">
                <a:latin typeface="Times New Roman" panose="02020603050405020304" pitchFamily="18" charset="0"/>
              </a:rPr>
              <a:t>2</a:t>
            </a:r>
            <a:r>
              <a:rPr lang="en-US" altLang="zh-CN" i="0" dirty="0">
                <a:latin typeface="Times New Roman" panose="02020603050405020304" pitchFamily="18" charset="0"/>
              </a:rPr>
              <a:t>……………….(5)</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and</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In(g)+NH</a:t>
            </a:r>
            <a:r>
              <a:rPr lang="en-US" altLang="zh-CN" i="0" baseline="-25000" dirty="0">
                <a:latin typeface="Times New Roman" panose="02020603050405020304" pitchFamily="18" charset="0"/>
              </a:rPr>
              <a:t>3</a:t>
            </a:r>
            <a:r>
              <a:rPr lang="en-US" altLang="zh-CN" i="0" dirty="0">
                <a:latin typeface="Times New Roman" panose="02020603050405020304" pitchFamily="18" charset="0"/>
              </a:rPr>
              <a:t>=InN(alloy)+3/2H</a:t>
            </a:r>
            <a:r>
              <a:rPr lang="en-US" altLang="zh-CN" i="0" baseline="-25000" dirty="0">
                <a:latin typeface="Times New Roman" panose="02020603050405020304" pitchFamily="18" charset="0"/>
              </a:rPr>
              <a:t>2</a:t>
            </a:r>
            <a:r>
              <a:rPr lang="en-US" altLang="zh-CN" i="0" dirty="0">
                <a:latin typeface="Times New Roman" panose="02020603050405020304" pitchFamily="18" charset="0"/>
              </a:rPr>
              <a:t>………………….(6)</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where GaN(alloy) and InN(alloy) stand for the binary compounds in the In</a:t>
            </a:r>
            <a:r>
              <a:rPr lang="en-US" altLang="zh-CN" i="0" baseline="-25000" dirty="0">
                <a:latin typeface="Times New Roman" panose="02020603050405020304" pitchFamily="18" charset="0"/>
              </a:rPr>
              <a:t>x</a:t>
            </a:r>
            <a:r>
              <a:rPr lang="en-US" altLang="zh-CN" i="0" dirty="0">
                <a:latin typeface="Times New Roman" panose="02020603050405020304" pitchFamily="18" charset="0"/>
              </a:rPr>
              <a:t>Ga</a:t>
            </a:r>
            <a:r>
              <a:rPr lang="en-US" altLang="zh-CN" i="0" baseline="-25000" dirty="0">
                <a:latin typeface="Times New Roman" panose="02020603050405020304" pitchFamily="18" charset="0"/>
              </a:rPr>
              <a:t>1-x</a:t>
            </a:r>
            <a:r>
              <a:rPr lang="en-US" altLang="zh-CN" i="0" dirty="0">
                <a:latin typeface="Times New Roman" panose="02020603050405020304" pitchFamily="18" charset="0"/>
              </a:rPr>
              <a:t>N alloy, respectively.</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The equations of mass action for reaction (5) and (6) are as follows:</a:t>
            </a:r>
            <a:endParaRPr lang="en-US" altLang="zh-CN" i="0" dirty="0">
              <a:latin typeface="Times New Roman" panose="02020603050405020304" pitchFamily="18" charset="0"/>
            </a:endParaRPr>
          </a:p>
          <a:p>
            <a:pPr>
              <a:lnSpc>
                <a:spcPct val="120000"/>
              </a:lnSpc>
            </a:pPr>
            <a:r>
              <a:rPr lang="zh-CN" altLang="en-US" i="0" dirty="0">
                <a:latin typeface="Times New Roman" panose="02020603050405020304" pitchFamily="18" charset="0"/>
              </a:rPr>
              <a:t>质量作用方程</a:t>
            </a:r>
            <a:endParaRPr lang="en-US" altLang="zh-CN" i="0" dirty="0">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Text Box 4"/>
          <p:cNvSpPr txBox="1"/>
          <p:nvPr/>
        </p:nvSpPr>
        <p:spPr>
          <a:xfrm>
            <a:off x="250825" y="260350"/>
            <a:ext cx="8569325" cy="5410712"/>
          </a:xfrm>
          <a:prstGeom prst="rect">
            <a:avLst/>
          </a:prstGeom>
          <a:noFill/>
          <a:ln w="9525">
            <a:noFill/>
          </a:ln>
        </p:spPr>
        <p:txBody>
          <a:bodyPr>
            <a:spAutoFit/>
          </a:bodyPr>
          <a:lstStyle/>
          <a:p>
            <a:pPr>
              <a:lnSpc>
                <a:spcPct val="120000"/>
              </a:lnSpc>
            </a:pPr>
            <a:r>
              <a:rPr lang="en-US" altLang="zh-CN" i="0" dirty="0">
                <a:latin typeface="Times New Roman" panose="02020603050405020304" pitchFamily="18" charset="0"/>
              </a:rPr>
              <a:t>The equations of mass action for reaction (5) and (6) are as follows:                                            </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                                                                </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                                                                …………………(7)</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                                                </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                                                …………………(8)</a:t>
            </a:r>
            <a:endParaRPr lang="en-US" altLang="zh-CN" i="0" dirty="0">
              <a:latin typeface="Times New Roman" panose="02020603050405020304" pitchFamily="18" charset="0"/>
            </a:endParaRPr>
          </a:p>
          <a:p>
            <a:pPr>
              <a:lnSpc>
                <a:spcPct val="120000"/>
              </a:lnSpc>
            </a:pP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Where Pi is the equilibrium partial pressure of species i-th, P</a:t>
            </a:r>
            <a:r>
              <a:rPr lang="en-US" altLang="zh-CN" i="0" baseline="-25000" dirty="0">
                <a:latin typeface="Times New Roman" panose="02020603050405020304" pitchFamily="18" charset="0"/>
              </a:rPr>
              <a:t>tot</a:t>
            </a:r>
            <a:r>
              <a:rPr lang="en-US" altLang="zh-CN" i="0" dirty="0">
                <a:latin typeface="Times New Roman" panose="02020603050405020304" pitchFamily="18" charset="0"/>
              </a:rPr>
              <a:t> is the total pressure, K</a:t>
            </a:r>
            <a:r>
              <a:rPr lang="en-US" altLang="zh-CN" i="0" baseline="-25000" dirty="0">
                <a:latin typeface="Times New Roman" panose="02020603050405020304" pitchFamily="18" charset="0"/>
              </a:rPr>
              <a:t>i</a:t>
            </a:r>
            <a:r>
              <a:rPr lang="en-US" altLang="zh-CN" i="0" dirty="0">
                <a:latin typeface="Times New Roman" panose="02020603050405020304" pitchFamily="18" charset="0"/>
              </a:rPr>
              <a:t> is the equilibrium constant of the reaction i-th and   </a:t>
            </a:r>
            <a:r>
              <a:rPr lang="en-US" altLang="zh-CN" i="0" dirty="0" smtClean="0">
                <a:latin typeface="Times New Roman" panose="02020603050405020304" pitchFamily="18" charset="0"/>
              </a:rPr>
              <a:t>                 </a:t>
            </a:r>
            <a:r>
              <a:rPr lang="en-US" altLang="zh-CN" i="0" dirty="0" smtClean="0">
                <a:latin typeface="Times New Roman" panose="02020603050405020304" pitchFamily="18" charset="0"/>
              </a:rPr>
              <a:t>   </a:t>
            </a:r>
            <a:endParaRPr lang="en-US" altLang="zh-CN" i="0" dirty="0" smtClean="0">
              <a:latin typeface="Times New Roman" panose="02020603050405020304" pitchFamily="18" charset="0"/>
            </a:endParaRPr>
          </a:p>
          <a:p>
            <a:pPr>
              <a:lnSpc>
                <a:spcPct val="120000"/>
              </a:lnSpc>
            </a:pPr>
            <a:r>
              <a:rPr lang="en-US" altLang="zh-CN" i="0" dirty="0"/>
              <a:t> </a:t>
            </a:r>
            <a:r>
              <a:rPr lang="en-US" altLang="zh-CN" i="0" dirty="0" smtClean="0"/>
              <a:t>            </a:t>
            </a:r>
            <a:r>
              <a:rPr lang="en-US" altLang="zh-CN" i="0" dirty="0" smtClean="0">
                <a:latin typeface="Times New Roman" panose="02020603050405020304" pitchFamily="18" charset="0"/>
              </a:rPr>
              <a:t>are </a:t>
            </a:r>
            <a:r>
              <a:rPr lang="en-US" altLang="zh-CN" i="0" dirty="0">
                <a:latin typeface="Times New Roman" panose="02020603050405020304" pitchFamily="18" charset="0"/>
              </a:rPr>
              <a:t>the activities of the solid GaN and InN in InGaN alloy, respectively. </a:t>
            </a:r>
            <a:endParaRPr lang="en-US" altLang="zh-CN" i="0" dirty="0">
              <a:latin typeface="Times New Roman" panose="02020603050405020304" pitchFamily="18" charset="0"/>
            </a:endParaRPr>
          </a:p>
          <a:p>
            <a:pPr>
              <a:lnSpc>
                <a:spcPct val="120000"/>
              </a:lnSpc>
            </a:pPr>
            <a:r>
              <a:rPr lang="en-US" altLang="zh-CN" i="0" dirty="0">
                <a:latin typeface="Times New Roman" panose="02020603050405020304" pitchFamily="18" charset="0"/>
              </a:rPr>
              <a:t>The activities   in eqs. (7) and (8) were determined from the regular solution model as follows:</a:t>
            </a:r>
            <a:endParaRPr lang="en-US" altLang="zh-CN" i="0" dirty="0">
              <a:latin typeface="Times New Roman" panose="02020603050405020304" pitchFamily="18" charset="0"/>
            </a:endParaRPr>
          </a:p>
        </p:txBody>
      </p:sp>
      <p:graphicFrame>
        <p:nvGraphicFramePr>
          <p:cNvPr id="5122" name="Object 2"/>
          <p:cNvGraphicFramePr/>
          <p:nvPr/>
        </p:nvGraphicFramePr>
        <p:xfrm>
          <a:off x="0" y="247650"/>
          <a:ext cx="123825" cy="276225"/>
        </p:xfrm>
        <a:graphic>
          <a:graphicData uri="http://schemas.openxmlformats.org/presentationml/2006/ole">
            <mc:AlternateContent xmlns:mc="http://schemas.openxmlformats.org/markup-compatibility/2006">
              <mc:Choice xmlns:v="urn:schemas-microsoft-com:vml" Requires="v">
                <p:oleObj spid="_x0000_s3160" name="" r:id="rId1" imgW="3048000" imgH="6705600" progId="Equation.2">
                  <p:embed/>
                </p:oleObj>
              </mc:Choice>
              <mc:Fallback>
                <p:oleObj name="" r:id="rId1" imgW="3048000" imgH="6705600" progId="Equation.2">
                  <p:embed/>
                  <p:pic>
                    <p:nvPicPr>
                      <p:cNvPr id="0" name="Object 2"/>
                      <p:cNvPicPr/>
                      <p:nvPr/>
                    </p:nvPicPr>
                    <p:blipFill>
                      <a:blip r:embed="rId2"/>
                      <a:stretch>
                        <a:fillRect/>
                      </a:stretch>
                    </p:blipFill>
                    <p:spPr>
                      <a:xfrm>
                        <a:off x="0" y="247650"/>
                        <a:ext cx="123825" cy="276225"/>
                      </a:xfrm>
                      <a:prstGeom prst="rect">
                        <a:avLst/>
                      </a:prstGeom>
                      <a:noFill/>
                      <a:ln w="38100">
                        <a:noFill/>
                      </a:ln>
                    </p:spPr>
                  </p:pic>
                </p:oleObj>
              </mc:Fallback>
            </mc:AlternateContent>
          </a:graphicData>
        </a:graphic>
      </p:graphicFrame>
      <p:sp>
        <p:nvSpPr>
          <p:cNvPr id="5129" name="Rectangle 7"/>
          <p:cNvSpPr/>
          <p:nvPr/>
        </p:nvSpPr>
        <p:spPr>
          <a:xfrm>
            <a:off x="0" y="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5130" name="Rectangle 8"/>
          <p:cNvSpPr/>
          <p:nvPr/>
        </p:nvSpPr>
        <p:spPr>
          <a:xfrm>
            <a:off x="0" y="24765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5123" name="Object 3"/>
          <p:cNvGraphicFramePr/>
          <p:nvPr/>
        </p:nvGraphicFramePr>
        <p:xfrm>
          <a:off x="0" y="247650"/>
          <a:ext cx="123825" cy="276225"/>
        </p:xfrm>
        <a:graphic>
          <a:graphicData uri="http://schemas.openxmlformats.org/presentationml/2006/ole">
            <mc:AlternateContent xmlns:mc="http://schemas.openxmlformats.org/markup-compatibility/2006">
              <mc:Choice xmlns:v="urn:schemas-microsoft-com:vml" Requires="v">
                <p:oleObj spid="_x0000_s3161" name="" r:id="rId3" imgW="3048000" imgH="6705600" progId="Equation.2">
                  <p:embed/>
                </p:oleObj>
              </mc:Choice>
              <mc:Fallback>
                <p:oleObj name="" r:id="rId3" imgW="3048000" imgH="6705600" progId="Equation.2">
                  <p:embed/>
                  <p:pic>
                    <p:nvPicPr>
                      <p:cNvPr id="0" name="Object 3"/>
                      <p:cNvPicPr/>
                      <p:nvPr/>
                    </p:nvPicPr>
                    <p:blipFill>
                      <a:blip r:embed="rId2"/>
                      <a:stretch>
                        <a:fillRect/>
                      </a:stretch>
                    </p:blipFill>
                    <p:spPr>
                      <a:xfrm>
                        <a:off x="0" y="247650"/>
                        <a:ext cx="123825" cy="276225"/>
                      </a:xfrm>
                      <a:prstGeom prst="rect">
                        <a:avLst/>
                      </a:prstGeom>
                      <a:noFill/>
                      <a:ln w="38100">
                        <a:noFill/>
                      </a:ln>
                    </p:spPr>
                  </p:pic>
                </p:oleObj>
              </mc:Fallback>
            </mc:AlternateContent>
          </a:graphicData>
        </a:graphic>
      </p:graphicFrame>
      <p:sp>
        <p:nvSpPr>
          <p:cNvPr id="5131" name="Rectangle 11"/>
          <p:cNvSpPr/>
          <p:nvPr/>
        </p:nvSpPr>
        <p:spPr>
          <a:xfrm>
            <a:off x="0" y="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5132" name="Rectangle 12"/>
          <p:cNvSpPr/>
          <p:nvPr/>
        </p:nvSpPr>
        <p:spPr>
          <a:xfrm>
            <a:off x="0" y="24765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5133" name="Rectangle 14"/>
          <p:cNvSpPr/>
          <p:nvPr/>
        </p:nvSpPr>
        <p:spPr>
          <a:xfrm>
            <a:off x="0" y="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5134" name="Rectangle 16"/>
          <p:cNvSpPr/>
          <p:nvPr/>
        </p:nvSpPr>
        <p:spPr>
          <a:xfrm>
            <a:off x="0" y="3305175"/>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5124" name="Object 4"/>
          <p:cNvGraphicFramePr/>
          <p:nvPr/>
        </p:nvGraphicFramePr>
        <p:xfrm>
          <a:off x="1019456" y="750095"/>
          <a:ext cx="4498975" cy="592137"/>
        </p:xfrm>
        <a:graphic>
          <a:graphicData uri="http://schemas.openxmlformats.org/presentationml/2006/ole">
            <mc:AlternateContent xmlns:mc="http://schemas.openxmlformats.org/markup-compatibility/2006">
              <mc:Choice xmlns:v="urn:schemas-microsoft-com:vml" Requires="v">
                <p:oleObj spid="_x0000_s3162" name="" r:id="rId4" imgW="50292000" imgH="7315200" progId="Equation.2">
                  <p:embed/>
                </p:oleObj>
              </mc:Choice>
              <mc:Fallback>
                <p:oleObj name="" r:id="rId4" imgW="50292000" imgH="7315200" progId="Equation.2">
                  <p:embed/>
                  <p:pic>
                    <p:nvPicPr>
                      <p:cNvPr id="0" name="Object 4"/>
                      <p:cNvPicPr/>
                      <p:nvPr/>
                    </p:nvPicPr>
                    <p:blipFill>
                      <a:blip r:embed="rId5"/>
                      <a:stretch>
                        <a:fillRect/>
                      </a:stretch>
                    </p:blipFill>
                    <p:spPr>
                      <a:xfrm>
                        <a:off x="1019456" y="750095"/>
                        <a:ext cx="4498975" cy="592137"/>
                      </a:xfrm>
                      <a:prstGeom prst="rect">
                        <a:avLst/>
                      </a:prstGeom>
                      <a:solidFill>
                        <a:srgbClr val="FF99CC"/>
                      </a:solidFill>
                      <a:ln w="38100">
                        <a:noFill/>
                      </a:ln>
                    </p:spPr>
                  </p:pic>
                </p:oleObj>
              </mc:Fallback>
            </mc:AlternateContent>
          </a:graphicData>
        </a:graphic>
      </p:graphicFrame>
      <p:sp>
        <p:nvSpPr>
          <p:cNvPr id="5135" name="Rectangle 18"/>
          <p:cNvSpPr/>
          <p:nvPr/>
        </p:nvSpPr>
        <p:spPr>
          <a:xfrm>
            <a:off x="0" y="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5125" name="Object 5"/>
          <p:cNvGraphicFramePr/>
          <p:nvPr/>
        </p:nvGraphicFramePr>
        <p:xfrm>
          <a:off x="323850" y="1616749"/>
          <a:ext cx="4433887" cy="669925"/>
        </p:xfrm>
        <a:graphic>
          <a:graphicData uri="http://schemas.openxmlformats.org/presentationml/2006/ole">
            <mc:AlternateContent xmlns:mc="http://schemas.openxmlformats.org/markup-compatibility/2006">
              <mc:Choice xmlns:v="urn:schemas-microsoft-com:vml" Requires="v">
                <p:oleObj spid="_x0000_s3163" name="" r:id="rId6" imgW="49072800" imgH="7315200" progId="Equation.2">
                  <p:embed/>
                </p:oleObj>
              </mc:Choice>
              <mc:Fallback>
                <p:oleObj name="" r:id="rId6" imgW="49072800" imgH="7315200" progId="Equation.2">
                  <p:embed/>
                  <p:pic>
                    <p:nvPicPr>
                      <p:cNvPr id="0" name="Object 5"/>
                      <p:cNvPicPr/>
                      <p:nvPr/>
                    </p:nvPicPr>
                    <p:blipFill>
                      <a:blip r:embed="rId7"/>
                      <a:stretch>
                        <a:fillRect/>
                      </a:stretch>
                    </p:blipFill>
                    <p:spPr>
                      <a:xfrm>
                        <a:off x="323850" y="1616749"/>
                        <a:ext cx="4433887" cy="669925"/>
                      </a:xfrm>
                      <a:prstGeom prst="rect">
                        <a:avLst/>
                      </a:prstGeom>
                      <a:solidFill>
                        <a:srgbClr val="FF99CC"/>
                      </a:solidFill>
                      <a:ln w="38100">
                        <a:noFill/>
                      </a:ln>
                    </p:spPr>
                  </p:pic>
                </p:oleObj>
              </mc:Fallback>
            </mc:AlternateContent>
          </a:graphicData>
        </a:graphic>
      </p:graphicFrame>
      <p:sp>
        <p:nvSpPr>
          <p:cNvPr id="5136" name="Rectangle 20"/>
          <p:cNvSpPr/>
          <p:nvPr/>
        </p:nvSpPr>
        <p:spPr>
          <a:xfrm>
            <a:off x="0" y="3324225"/>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5126" name="Object 6"/>
          <p:cNvGraphicFramePr/>
          <p:nvPr/>
        </p:nvGraphicFramePr>
        <p:xfrm>
          <a:off x="323850" y="3886200"/>
          <a:ext cx="593725" cy="319088"/>
        </p:xfrm>
        <a:graphic>
          <a:graphicData uri="http://schemas.openxmlformats.org/presentationml/2006/ole">
            <mc:AlternateContent xmlns:mc="http://schemas.openxmlformats.org/markup-compatibility/2006">
              <mc:Choice xmlns:v="urn:schemas-microsoft-com:vml" Requires="v">
                <p:oleObj spid="_x0000_s3164" name="公式" r:id="rId8" imgW="7315200" imgH="5486400" progId="Equation.3">
                  <p:embed/>
                </p:oleObj>
              </mc:Choice>
              <mc:Fallback>
                <p:oleObj name="公式" r:id="rId8" imgW="7315200" imgH="5486400" progId="Equation.3">
                  <p:embed/>
                  <p:pic>
                    <p:nvPicPr>
                      <p:cNvPr id="0" name="Object 6"/>
                      <p:cNvPicPr/>
                      <p:nvPr/>
                    </p:nvPicPr>
                    <p:blipFill>
                      <a:blip r:embed="rId9"/>
                      <a:stretch>
                        <a:fillRect/>
                      </a:stretch>
                    </p:blipFill>
                    <p:spPr>
                      <a:xfrm>
                        <a:off x="323850" y="3886200"/>
                        <a:ext cx="593725" cy="319088"/>
                      </a:xfrm>
                      <a:prstGeom prst="rect">
                        <a:avLst/>
                      </a:prstGeom>
                      <a:noFill/>
                      <a:ln w="38100">
                        <a:noFill/>
                      </a:ln>
                    </p:spPr>
                  </p:pic>
                </p:oleObj>
              </mc:Fallback>
            </mc:AlternateContent>
          </a:graphicData>
        </a:graphic>
      </p:graphicFrame>
      <p:graphicFrame>
        <p:nvGraphicFramePr>
          <p:cNvPr id="5127" name="Object 16"/>
          <p:cNvGraphicFramePr/>
          <p:nvPr/>
        </p:nvGraphicFramePr>
        <p:xfrm>
          <a:off x="917253" y="3874141"/>
          <a:ext cx="544512" cy="319088"/>
        </p:xfrm>
        <a:graphic>
          <a:graphicData uri="http://schemas.openxmlformats.org/presentationml/2006/ole">
            <mc:AlternateContent xmlns:mc="http://schemas.openxmlformats.org/markup-compatibility/2006">
              <mc:Choice xmlns:v="urn:schemas-microsoft-com:vml" Requires="v">
                <p:oleObj spid="_x0000_s3165" name="" r:id="rId10" imgW="6705600" imgH="5486400" progId="Equation.3">
                  <p:embed/>
                </p:oleObj>
              </mc:Choice>
              <mc:Fallback>
                <p:oleObj name="" r:id="rId10" imgW="6705600" imgH="5486400" progId="Equation.3">
                  <p:embed/>
                  <p:pic>
                    <p:nvPicPr>
                      <p:cNvPr id="0" name="Object 16"/>
                      <p:cNvPicPr/>
                      <p:nvPr/>
                    </p:nvPicPr>
                    <p:blipFill>
                      <a:blip r:embed="rId11"/>
                      <a:stretch>
                        <a:fillRect/>
                      </a:stretch>
                    </p:blipFill>
                    <p:spPr>
                      <a:xfrm>
                        <a:off x="917253" y="3874141"/>
                        <a:ext cx="544512" cy="319088"/>
                      </a:xfrm>
                      <a:prstGeom prst="rect">
                        <a:avLst/>
                      </a:prstGeom>
                      <a:noFill/>
                      <a:ln w="38100">
                        <a:noFill/>
                      </a:ln>
                    </p:spPr>
                  </p:pic>
                </p:oleObj>
              </mc:Fallback>
            </mc:AlternateContent>
          </a:graphicData>
        </a:graphic>
      </p:graphicFrame>
      <p:sp>
        <p:nvSpPr>
          <p:cNvPr id="5137" name="矩形 17"/>
          <p:cNvSpPr/>
          <p:nvPr/>
        </p:nvSpPr>
        <p:spPr>
          <a:xfrm>
            <a:off x="539750" y="5578750"/>
            <a:ext cx="8388350" cy="1200150"/>
          </a:xfrm>
          <a:prstGeom prst="rect">
            <a:avLst/>
          </a:prstGeom>
          <a:solidFill>
            <a:schemeClr val="bg1"/>
          </a:solidFill>
          <a:ln w="9525">
            <a:noFill/>
          </a:ln>
        </p:spPr>
        <p:txBody>
          <a:bodyPr>
            <a:spAutoFit/>
          </a:bodyPr>
          <a:lstStyle/>
          <a:p>
            <a:r>
              <a:rPr lang="zh-CN" altLang="en-US" b="1" i="0" dirty="0">
                <a:latin typeface="Times New Roman" panose="02020603050405020304" pitchFamily="18" charset="0"/>
              </a:rPr>
              <a:t>可逆化学反应达到平衡时，每个产物浓度系数次幂的连乘积与每个反应物浓度系数次幂的连乘积成正比，这个比值叫做平衡常数。反应进行得越完全，平衡常数就越大。</a:t>
            </a:r>
            <a:endParaRPr lang="zh-CN" altLang="en-US" b="1" i="0" dirty="0">
              <a:latin typeface="Times New Roman" panose="02020603050405020304" pitchFamily="18" charset="0"/>
            </a:endParaRPr>
          </a:p>
        </p:txBody>
      </p:sp>
      <p:sp>
        <p:nvSpPr>
          <p:cNvPr id="18" name="灯片编号占位符 1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p:nvPr/>
        </p:nvSpPr>
        <p:spPr>
          <a:xfrm>
            <a:off x="684213" y="3429000"/>
            <a:ext cx="7775575" cy="1406525"/>
          </a:xfrm>
          <a:prstGeom prst="rect">
            <a:avLst/>
          </a:prstGeom>
          <a:solidFill>
            <a:srgbClr val="0000FF"/>
          </a:solidFill>
          <a:ln w="9525">
            <a:noFill/>
          </a:ln>
        </p:spPr>
        <p:txBody>
          <a:bodyPr>
            <a:spAutoFit/>
          </a:bodyPr>
          <a:lstStyle/>
          <a:p>
            <a:pPr>
              <a:lnSpc>
                <a:spcPct val="120000"/>
              </a:lnSpc>
            </a:pPr>
            <a:r>
              <a:rPr lang="en-US" altLang="zh-CN" i="0" dirty="0">
                <a:solidFill>
                  <a:srgbClr val="FFFF00"/>
                </a:solidFill>
                <a:latin typeface="Times New Roman" panose="02020603050405020304" pitchFamily="18" charset="0"/>
              </a:rPr>
              <a:t>where </a:t>
            </a:r>
            <a:r>
              <a:rPr lang="en-US" altLang="zh-CN" i="0" dirty="0">
                <a:solidFill>
                  <a:srgbClr val="FFFF00"/>
                </a:solidFill>
                <a:latin typeface="Times New Roman" panose="02020603050405020304" pitchFamily="18" charset="0"/>
                <a:sym typeface="Symbol" panose="05050102010706020507" pitchFamily="18" charset="2"/>
              </a:rPr>
              <a:t></a:t>
            </a:r>
            <a:r>
              <a:rPr lang="en-US" altLang="zh-CN" i="0" dirty="0">
                <a:solidFill>
                  <a:srgbClr val="FFFF00"/>
                </a:solidFill>
                <a:latin typeface="Times New Roman" panose="02020603050405020304" pitchFamily="18" charset="0"/>
              </a:rPr>
              <a:t> is the interaction parameter of InxGa1-xN which was taken as 7280 cal/mole, and </a:t>
            </a:r>
            <a:r>
              <a:rPr lang="en-US" altLang="zh-CN" b="1" i="0" dirty="0">
                <a:solidFill>
                  <a:srgbClr val="FFFF00"/>
                </a:solidFill>
                <a:latin typeface="Times New Roman" panose="02020603050405020304" pitchFamily="18" charset="0"/>
              </a:rPr>
              <a:t>x</a:t>
            </a:r>
            <a:r>
              <a:rPr lang="en-US" altLang="zh-CN" i="0" dirty="0">
                <a:solidFill>
                  <a:srgbClr val="FFFF00"/>
                </a:solidFill>
                <a:latin typeface="Times New Roman" panose="02020603050405020304" pitchFamily="18" charset="0"/>
              </a:rPr>
              <a:t> is the mole fraction in InxGa1-x N alloy. </a:t>
            </a:r>
            <a:endParaRPr lang="en-US" altLang="zh-CN" i="0" dirty="0">
              <a:solidFill>
                <a:srgbClr val="FFFF00"/>
              </a:solidFill>
              <a:latin typeface="Times New Roman" panose="02020603050405020304" pitchFamily="18" charset="0"/>
            </a:endParaRPr>
          </a:p>
        </p:txBody>
      </p:sp>
      <p:sp>
        <p:nvSpPr>
          <p:cNvPr id="6149" name="Rectangle 6"/>
          <p:cNvSpPr/>
          <p:nvPr/>
        </p:nvSpPr>
        <p:spPr>
          <a:xfrm>
            <a:off x="0" y="331946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6146" name="Object 2"/>
          <p:cNvGraphicFramePr/>
          <p:nvPr/>
        </p:nvGraphicFramePr>
        <p:xfrm>
          <a:off x="755650" y="908050"/>
          <a:ext cx="5041900" cy="520700"/>
        </p:xfrm>
        <a:graphic>
          <a:graphicData uri="http://schemas.openxmlformats.org/presentationml/2006/ole">
            <mc:AlternateContent xmlns:mc="http://schemas.openxmlformats.org/markup-compatibility/2006">
              <mc:Choice xmlns:v="urn:schemas-microsoft-com:vml" Requires="v">
                <p:oleObj spid="_x0000_s4128" name="" r:id="rId1" imgW="63703200" imgH="6705600" progId="Equation.2">
                  <p:embed/>
                </p:oleObj>
              </mc:Choice>
              <mc:Fallback>
                <p:oleObj name="" r:id="rId1" imgW="63703200" imgH="6705600" progId="Equation.2">
                  <p:embed/>
                  <p:pic>
                    <p:nvPicPr>
                      <p:cNvPr id="0" name="Object 2"/>
                      <p:cNvPicPr/>
                      <p:nvPr/>
                    </p:nvPicPr>
                    <p:blipFill>
                      <a:blip r:embed="rId2"/>
                      <a:stretch>
                        <a:fillRect/>
                      </a:stretch>
                    </p:blipFill>
                    <p:spPr>
                      <a:xfrm>
                        <a:off x="755650" y="908050"/>
                        <a:ext cx="5041900" cy="520700"/>
                      </a:xfrm>
                      <a:prstGeom prst="rect">
                        <a:avLst/>
                      </a:prstGeom>
                      <a:solidFill>
                        <a:srgbClr val="FF99CC"/>
                      </a:solidFill>
                      <a:ln w="38100">
                        <a:noFill/>
                      </a:ln>
                    </p:spPr>
                  </p:pic>
                </p:oleObj>
              </mc:Fallback>
            </mc:AlternateContent>
          </a:graphicData>
        </a:graphic>
      </p:graphicFrame>
      <p:sp>
        <p:nvSpPr>
          <p:cNvPr id="6150" name="Rectangle 8"/>
          <p:cNvSpPr/>
          <p:nvPr/>
        </p:nvSpPr>
        <p:spPr>
          <a:xfrm>
            <a:off x="0" y="331946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6147" name="Object 3"/>
          <p:cNvGraphicFramePr/>
          <p:nvPr/>
        </p:nvGraphicFramePr>
        <p:xfrm>
          <a:off x="755650" y="1989138"/>
          <a:ext cx="5040313" cy="512762"/>
        </p:xfrm>
        <a:graphic>
          <a:graphicData uri="http://schemas.openxmlformats.org/presentationml/2006/ole">
            <mc:AlternateContent xmlns:mc="http://schemas.openxmlformats.org/markup-compatibility/2006">
              <mc:Choice xmlns:v="urn:schemas-microsoft-com:vml" Requires="v">
                <p:oleObj spid="_x0000_s4129" name="" r:id="rId3" imgW="64617600" imgH="6705600" progId="Equation.2">
                  <p:embed/>
                </p:oleObj>
              </mc:Choice>
              <mc:Fallback>
                <p:oleObj name="" r:id="rId3" imgW="64617600" imgH="6705600" progId="Equation.2">
                  <p:embed/>
                  <p:pic>
                    <p:nvPicPr>
                      <p:cNvPr id="0" name="Object 3"/>
                      <p:cNvPicPr/>
                      <p:nvPr/>
                    </p:nvPicPr>
                    <p:blipFill>
                      <a:blip r:embed="rId4"/>
                      <a:stretch>
                        <a:fillRect/>
                      </a:stretch>
                    </p:blipFill>
                    <p:spPr>
                      <a:xfrm>
                        <a:off x="755650" y="1989138"/>
                        <a:ext cx="5040313" cy="512762"/>
                      </a:xfrm>
                      <a:prstGeom prst="rect">
                        <a:avLst/>
                      </a:prstGeom>
                      <a:solidFill>
                        <a:srgbClr val="FF99CC"/>
                      </a:solidFill>
                      <a:ln w="38100">
                        <a:noFill/>
                      </a:ln>
                    </p:spPr>
                  </p:pic>
                </p:oleObj>
              </mc:Fallback>
            </mc:AlternateContent>
          </a:graphicData>
        </a:graphic>
      </p:graphicFrame>
      <p:sp>
        <p:nvSpPr>
          <p:cNvPr id="6151" name="Text Box 9"/>
          <p:cNvSpPr txBox="1"/>
          <p:nvPr/>
        </p:nvSpPr>
        <p:spPr>
          <a:xfrm>
            <a:off x="6084888" y="908050"/>
            <a:ext cx="2232025" cy="457200"/>
          </a:xfrm>
          <a:prstGeom prst="rect">
            <a:avLst/>
          </a:prstGeom>
          <a:noFill/>
          <a:ln w="9525">
            <a:noFill/>
          </a:ln>
        </p:spPr>
        <p:txBody>
          <a:bodyPr>
            <a:spAutoFit/>
          </a:bodyPr>
          <a:lstStyle/>
          <a:p>
            <a:pPr>
              <a:spcBef>
                <a:spcPct val="50000"/>
              </a:spcBef>
            </a:pPr>
            <a:r>
              <a:rPr lang="en-US" altLang="zh-CN" i="0" dirty="0">
                <a:latin typeface="Times New Roman" panose="02020603050405020304" pitchFamily="18" charset="0"/>
              </a:rPr>
              <a:t>…………..(9)</a:t>
            </a:r>
            <a:endParaRPr lang="en-US" altLang="zh-CN" i="0" dirty="0">
              <a:latin typeface="Times New Roman" panose="02020603050405020304" pitchFamily="18" charset="0"/>
            </a:endParaRPr>
          </a:p>
        </p:txBody>
      </p:sp>
      <p:sp>
        <p:nvSpPr>
          <p:cNvPr id="6152" name="Text Box 10"/>
          <p:cNvSpPr txBox="1"/>
          <p:nvPr/>
        </p:nvSpPr>
        <p:spPr>
          <a:xfrm>
            <a:off x="6156325" y="1916113"/>
            <a:ext cx="2232025" cy="457200"/>
          </a:xfrm>
          <a:prstGeom prst="rect">
            <a:avLst/>
          </a:prstGeom>
          <a:noFill/>
          <a:ln w="9525">
            <a:noFill/>
          </a:ln>
        </p:spPr>
        <p:txBody>
          <a:bodyPr>
            <a:spAutoFit/>
          </a:bodyPr>
          <a:lstStyle/>
          <a:p>
            <a:pPr>
              <a:spcBef>
                <a:spcPct val="50000"/>
              </a:spcBef>
            </a:pPr>
            <a:r>
              <a:rPr lang="en-US" altLang="zh-CN" i="0" dirty="0">
                <a:latin typeface="Times New Roman" panose="02020603050405020304" pitchFamily="18" charset="0"/>
              </a:rPr>
              <a:t>…………..(10)</a:t>
            </a:r>
            <a:endParaRPr lang="en-US" altLang="zh-CN" i="0" dirty="0">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4"/>
          <p:cNvSpPr txBox="1"/>
          <p:nvPr/>
        </p:nvSpPr>
        <p:spPr>
          <a:xfrm>
            <a:off x="468313" y="260350"/>
            <a:ext cx="8135937" cy="4154488"/>
          </a:xfrm>
          <a:prstGeom prst="rect">
            <a:avLst/>
          </a:prstGeom>
          <a:solidFill>
            <a:srgbClr val="E9F6A8"/>
          </a:solidFill>
          <a:ln w="9525">
            <a:noFill/>
          </a:ln>
        </p:spPr>
        <p:txBody>
          <a:bodyPr>
            <a:spAutoFit/>
          </a:bodyPr>
          <a:lstStyle/>
          <a:p>
            <a:pPr>
              <a:spcBef>
                <a:spcPct val="50000"/>
              </a:spcBef>
            </a:pPr>
            <a:r>
              <a:rPr lang="zh-CN" altLang="en-GB" i="0" dirty="0">
                <a:latin typeface="Times New Roman" panose="02020603050405020304" pitchFamily="18" charset="0"/>
              </a:rPr>
              <a:t> </a:t>
            </a:r>
            <a:r>
              <a:rPr lang="en-GB" altLang="zh-CN" i="0" dirty="0">
                <a:latin typeface="Times New Roman" panose="02020603050405020304" pitchFamily="18" charset="0"/>
              </a:rPr>
              <a:t>Usually partial pressures are used to express the mass conservation constraints of the elements, since the change of the total number of molecules created by the reactions is very small. </a:t>
            </a:r>
            <a:endParaRPr lang="en-GB" altLang="zh-CN" i="0" dirty="0">
              <a:latin typeface="Times New Roman" panose="02020603050405020304" pitchFamily="18" charset="0"/>
            </a:endParaRPr>
          </a:p>
          <a:p>
            <a:pPr>
              <a:spcBef>
                <a:spcPct val="50000"/>
              </a:spcBef>
            </a:pPr>
            <a:r>
              <a:rPr lang="en-GB" altLang="zh-CN" i="0" dirty="0">
                <a:latin typeface="Times New Roman" panose="02020603050405020304" pitchFamily="18" charset="0"/>
              </a:rPr>
              <a:t>However, in the MOVPE growth of III- nitrides, the change of the total number of molecules created by the reactions, mainly by the decomposition of ammonia, can not be neglected. </a:t>
            </a:r>
            <a:endParaRPr lang="en-GB" altLang="zh-CN" i="0" dirty="0">
              <a:latin typeface="Times New Roman" panose="02020603050405020304" pitchFamily="18" charset="0"/>
            </a:endParaRPr>
          </a:p>
          <a:p>
            <a:pPr>
              <a:spcBef>
                <a:spcPct val="50000"/>
              </a:spcBef>
            </a:pPr>
            <a:r>
              <a:rPr lang="en-GB" altLang="zh-CN" i="0" dirty="0">
                <a:latin typeface="Times New Roman" panose="02020603050405020304" pitchFamily="18" charset="0"/>
              </a:rPr>
              <a:t>In this case, instead of using partial pressures to describe the MOVPE growth of III- nitrides, we use number of moles to express the mass conservation constraints of element N, H, </a:t>
            </a:r>
            <a:r>
              <a:rPr lang="en-US" altLang="zh-CN" i="0" dirty="0">
                <a:latin typeface="Times New Roman" panose="02020603050405020304" pitchFamily="18" charset="0"/>
              </a:rPr>
              <a:t>In</a:t>
            </a:r>
            <a:r>
              <a:rPr lang="en-GB" altLang="zh-CN" i="0" dirty="0">
                <a:latin typeface="Times New Roman" panose="02020603050405020304" pitchFamily="18" charset="0"/>
              </a:rPr>
              <a:t> and Ga:</a:t>
            </a:r>
            <a:endParaRPr lang="en-US" altLang="zh-CN" i="0" dirty="0">
              <a:latin typeface="Times New Roman" panose="02020603050405020304" pitchFamily="18" charset="0"/>
            </a:endParaRPr>
          </a:p>
        </p:txBody>
      </p:sp>
      <p:sp>
        <p:nvSpPr>
          <p:cNvPr id="7174" name="Rectangle 6"/>
          <p:cNvSpPr/>
          <p:nvPr/>
        </p:nvSpPr>
        <p:spPr>
          <a:xfrm>
            <a:off x="0" y="330993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7170" name="Object 2"/>
          <p:cNvGraphicFramePr/>
          <p:nvPr/>
        </p:nvGraphicFramePr>
        <p:xfrm>
          <a:off x="560388" y="4714875"/>
          <a:ext cx="6797675" cy="658813"/>
        </p:xfrm>
        <a:graphic>
          <a:graphicData uri="http://schemas.openxmlformats.org/presentationml/2006/ole">
            <mc:AlternateContent xmlns:mc="http://schemas.openxmlformats.org/markup-compatibility/2006">
              <mc:Choice xmlns:v="urn:schemas-microsoft-com:vml" Requires="v">
                <p:oleObj spid="_x0000_s5169" name="" r:id="rId1" imgW="67056000" imgH="6705600" progId="Equation.3">
                  <p:embed/>
                </p:oleObj>
              </mc:Choice>
              <mc:Fallback>
                <p:oleObj name="" r:id="rId1" imgW="67056000" imgH="6705600" progId="Equation.3">
                  <p:embed/>
                  <p:pic>
                    <p:nvPicPr>
                      <p:cNvPr id="0" name="Object 2"/>
                      <p:cNvPicPr/>
                      <p:nvPr/>
                    </p:nvPicPr>
                    <p:blipFill>
                      <a:blip r:embed="rId2"/>
                      <a:stretch>
                        <a:fillRect/>
                      </a:stretch>
                    </p:blipFill>
                    <p:spPr>
                      <a:xfrm>
                        <a:off x="560388" y="4714875"/>
                        <a:ext cx="6797675" cy="658813"/>
                      </a:xfrm>
                      <a:prstGeom prst="rect">
                        <a:avLst/>
                      </a:prstGeom>
                      <a:solidFill>
                        <a:srgbClr val="FF99CC"/>
                      </a:solidFill>
                      <a:ln w="38100">
                        <a:noFill/>
                      </a:ln>
                    </p:spPr>
                  </p:pic>
                </p:oleObj>
              </mc:Fallback>
            </mc:AlternateContent>
          </a:graphicData>
        </a:graphic>
      </p:graphicFrame>
      <p:sp>
        <p:nvSpPr>
          <p:cNvPr id="7175" name="Text Box 7"/>
          <p:cNvSpPr txBox="1"/>
          <p:nvPr/>
        </p:nvSpPr>
        <p:spPr>
          <a:xfrm>
            <a:off x="6443663" y="5229225"/>
            <a:ext cx="2089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………….(11)</a:t>
            </a:r>
            <a:endParaRPr lang="en-US" altLang="zh-CN" dirty="0">
              <a:latin typeface="Times New Roman" panose="02020603050405020304" pitchFamily="18" charset="0"/>
            </a:endParaRPr>
          </a:p>
        </p:txBody>
      </p:sp>
      <p:sp>
        <p:nvSpPr>
          <p:cNvPr id="7176" name="Text Box 8"/>
          <p:cNvSpPr txBox="1"/>
          <p:nvPr/>
        </p:nvSpPr>
        <p:spPr>
          <a:xfrm>
            <a:off x="179388" y="5949950"/>
            <a:ext cx="8569076" cy="830997"/>
          </a:xfrm>
          <a:prstGeom prst="rect">
            <a:avLst/>
          </a:prstGeom>
          <a:solidFill>
            <a:schemeClr val="bg1"/>
          </a:solidFill>
          <a:ln w="9525">
            <a:noFill/>
          </a:ln>
        </p:spPr>
        <p:txBody>
          <a:bodyPr wrap="square">
            <a:spAutoFit/>
          </a:bodyPr>
          <a:lstStyle/>
          <a:p>
            <a:pPr>
              <a:spcBef>
                <a:spcPct val="50000"/>
              </a:spcBef>
            </a:pPr>
            <a:r>
              <a:rPr lang="en-US" altLang="zh-CN" i="0" dirty="0">
                <a:latin typeface="Times New Roman" panose="02020603050405020304" pitchFamily="18" charset="0"/>
              </a:rPr>
              <a:t>where n</a:t>
            </a:r>
            <a:r>
              <a:rPr lang="en-US" altLang="zh-CN" i="0" baseline="30000" dirty="0">
                <a:latin typeface="Times New Roman" panose="02020603050405020304" pitchFamily="18" charset="0"/>
              </a:rPr>
              <a:t>o</a:t>
            </a:r>
            <a:r>
              <a:rPr lang="en-US" altLang="zh-CN" i="0" baseline="-25000" dirty="0">
                <a:latin typeface="Times New Roman" panose="02020603050405020304" pitchFamily="18" charset="0"/>
              </a:rPr>
              <a:t>i</a:t>
            </a:r>
            <a:r>
              <a:rPr lang="en-US" altLang="zh-CN" i="0" dirty="0">
                <a:latin typeface="Times New Roman" panose="02020603050405020304" pitchFamily="18" charset="0"/>
              </a:rPr>
              <a:t> is input number of moles of species of i-th,         </a:t>
            </a:r>
            <a:r>
              <a:rPr lang="en-US" altLang="zh-CN" i="0" dirty="0" smtClean="0">
                <a:latin typeface="Times New Roman" panose="02020603050405020304" pitchFamily="18" charset="0"/>
              </a:rPr>
              <a:t>     and            are </a:t>
            </a:r>
            <a:r>
              <a:rPr lang="en-US" altLang="zh-CN" i="0" dirty="0">
                <a:latin typeface="Times New Roman" panose="02020603050405020304" pitchFamily="18" charset="0"/>
              </a:rPr>
              <a:t>molar quantities of GaN and InN, respectively, in the alloy.</a:t>
            </a:r>
            <a:endParaRPr lang="en-US" altLang="zh-CN" i="0" dirty="0">
              <a:latin typeface="Times New Roman" panose="02020603050405020304" pitchFamily="18" charset="0"/>
            </a:endParaRPr>
          </a:p>
        </p:txBody>
      </p:sp>
      <p:graphicFrame>
        <p:nvGraphicFramePr>
          <p:cNvPr id="7171" name="Object 7"/>
          <p:cNvGraphicFramePr/>
          <p:nvPr/>
        </p:nvGraphicFramePr>
        <p:xfrm>
          <a:off x="6970526" y="5888038"/>
          <a:ext cx="720725" cy="530225"/>
        </p:xfrm>
        <a:graphic>
          <a:graphicData uri="http://schemas.openxmlformats.org/presentationml/2006/ole">
            <mc:AlternateContent xmlns:mc="http://schemas.openxmlformats.org/markup-compatibility/2006">
              <mc:Choice xmlns:v="urn:schemas-microsoft-com:vml" Requires="v">
                <p:oleObj spid="_x0000_s5170" name="" r:id="rId3" imgW="7620000" imgH="5791200" progId="Equation.3">
                  <p:embed/>
                </p:oleObj>
              </mc:Choice>
              <mc:Fallback>
                <p:oleObj name="" r:id="rId3" imgW="7620000" imgH="5791200" progId="Equation.3">
                  <p:embed/>
                  <p:pic>
                    <p:nvPicPr>
                      <p:cNvPr id="0" name="Object 7"/>
                      <p:cNvPicPr/>
                      <p:nvPr/>
                    </p:nvPicPr>
                    <p:blipFill>
                      <a:blip r:embed="rId4"/>
                      <a:stretch>
                        <a:fillRect/>
                      </a:stretch>
                    </p:blipFill>
                    <p:spPr>
                      <a:xfrm>
                        <a:off x="6970526" y="5888038"/>
                        <a:ext cx="720725" cy="530225"/>
                      </a:xfrm>
                      <a:prstGeom prst="rect">
                        <a:avLst/>
                      </a:prstGeom>
                      <a:noFill/>
                      <a:ln w="38100">
                        <a:noFill/>
                      </a:ln>
                    </p:spPr>
                  </p:pic>
                </p:oleObj>
              </mc:Fallback>
            </mc:AlternateContent>
          </a:graphicData>
        </a:graphic>
      </p:graphicFrame>
      <p:graphicFrame>
        <p:nvGraphicFramePr>
          <p:cNvPr id="7172" name="Object 8"/>
          <p:cNvGraphicFramePr/>
          <p:nvPr/>
        </p:nvGraphicFramePr>
        <p:xfrm>
          <a:off x="8316416" y="5911528"/>
          <a:ext cx="720725" cy="530225"/>
        </p:xfrm>
        <a:graphic>
          <a:graphicData uri="http://schemas.openxmlformats.org/presentationml/2006/ole">
            <mc:AlternateContent xmlns:mc="http://schemas.openxmlformats.org/markup-compatibility/2006">
              <mc:Choice xmlns:v="urn:schemas-microsoft-com:vml" Requires="v">
                <p:oleObj spid="_x0000_s5171" name="" r:id="rId5" imgW="7620000" imgH="5791200" progId="Equation.3">
                  <p:embed/>
                </p:oleObj>
              </mc:Choice>
              <mc:Fallback>
                <p:oleObj name="" r:id="rId5" imgW="7620000" imgH="5791200" progId="Equation.3">
                  <p:embed/>
                  <p:pic>
                    <p:nvPicPr>
                      <p:cNvPr id="0" name="Object 8"/>
                      <p:cNvPicPr/>
                      <p:nvPr/>
                    </p:nvPicPr>
                    <p:blipFill>
                      <a:blip r:embed="rId6"/>
                      <a:stretch>
                        <a:fillRect/>
                      </a:stretch>
                    </p:blipFill>
                    <p:spPr>
                      <a:xfrm>
                        <a:off x="8316416" y="5911528"/>
                        <a:ext cx="720725" cy="530225"/>
                      </a:xfrm>
                      <a:prstGeom prst="rect">
                        <a:avLst/>
                      </a:prstGeom>
                      <a:noFill/>
                      <a:ln w="38100">
                        <a:noFill/>
                      </a:ln>
                    </p:spPr>
                  </p:pic>
                </p:oleObj>
              </mc:Fallback>
            </mc:AlternateContent>
          </a:graphicData>
        </a:graphic>
      </p:graphicFrame>
      <p:sp>
        <p:nvSpPr>
          <p:cNvPr id="7177" name="灯片编号占位符 8"/>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5"/>
          <p:cNvSpPr/>
          <p:nvPr/>
        </p:nvSpPr>
        <p:spPr>
          <a:xfrm>
            <a:off x="0" y="33147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8194" name="Object 2"/>
          <p:cNvGraphicFramePr/>
          <p:nvPr/>
        </p:nvGraphicFramePr>
        <p:xfrm>
          <a:off x="684213" y="620713"/>
          <a:ext cx="4473575" cy="450850"/>
        </p:xfrm>
        <a:graphic>
          <a:graphicData uri="http://schemas.openxmlformats.org/presentationml/2006/ole">
            <mc:AlternateContent xmlns:mc="http://schemas.openxmlformats.org/markup-compatibility/2006">
              <mc:Choice xmlns:v="urn:schemas-microsoft-com:vml" Requires="v">
                <p:oleObj spid="_x0000_s6218" name="" r:id="rId1" imgW="67970400" imgH="6705600" progId="Equation.2">
                  <p:embed/>
                </p:oleObj>
              </mc:Choice>
              <mc:Fallback>
                <p:oleObj name="" r:id="rId1" imgW="67970400" imgH="6705600" progId="Equation.2">
                  <p:embed/>
                  <p:pic>
                    <p:nvPicPr>
                      <p:cNvPr id="0" name="Object 2"/>
                      <p:cNvPicPr/>
                      <p:nvPr/>
                    </p:nvPicPr>
                    <p:blipFill>
                      <a:blip r:embed="rId2"/>
                      <a:stretch>
                        <a:fillRect/>
                      </a:stretch>
                    </p:blipFill>
                    <p:spPr>
                      <a:xfrm>
                        <a:off x="684213" y="620713"/>
                        <a:ext cx="4473575" cy="450850"/>
                      </a:xfrm>
                      <a:prstGeom prst="rect">
                        <a:avLst/>
                      </a:prstGeom>
                      <a:solidFill>
                        <a:srgbClr val="FF99CC"/>
                      </a:solidFill>
                      <a:ln w="38100">
                        <a:noFill/>
                      </a:ln>
                    </p:spPr>
                  </p:pic>
                </p:oleObj>
              </mc:Fallback>
            </mc:AlternateContent>
          </a:graphicData>
        </a:graphic>
      </p:graphicFrame>
      <p:sp>
        <p:nvSpPr>
          <p:cNvPr id="8200" name="Rectangle 7"/>
          <p:cNvSpPr/>
          <p:nvPr/>
        </p:nvSpPr>
        <p:spPr>
          <a:xfrm>
            <a:off x="0" y="329088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8195" name="Object 3"/>
          <p:cNvGraphicFramePr/>
          <p:nvPr/>
        </p:nvGraphicFramePr>
        <p:xfrm>
          <a:off x="684213" y="1268413"/>
          <a:ext cx="2232025" cy="534987"/>
        </p:xfrm>
        <a:graphic>
          <a:graphicData uri="http://schemas.openxmlformats.org/presentationml/2006/ole">
            <mc:AlternateContent xmlns:mc="http://schemas.openxmlformats.org/markup-compatibility/2006">
              <mc:Choice xmlns:v="urn:schemas-microsoft-com:vml" Requires="v">
                <p:oleObj spid="_x0000_s6219" name="" r:id="rId3" imgW="27736800" imgH="6705600" progId="Equation.3">
                  <p:embed/>
                </p:oleObj>
              </mc:Choice>
              <mc:Fallback>
                <p:oleObj name="" r:id="rId3" imgW="27736800" imgH="6705600" progId="Equation.3">
                  <p:embed/>
                  <p:pic>
                    <p:nvPicPr>
                      <p:cNvPr id="0" name="Object 3"/>
                      <p:cNvPicPr/>
                      <p:nvPr/>
                    </p:nvPicPr>
                    <p:blipFill>
                      <a:blip r:embed="rId4"/>
                      <a:stretch>
                        <a:fillRect/>
                      </a:stretch>
                    </p:blipFill>
                    <p:spPr>
                      <a:xfrm>
                        <a:off x="684213" y="1268413"/>
                        <a:ext cx="2232025" cy="534987"/>
                      </a:xfrm>
                      <a:prstGeom prst="rect">
                        <a:avLst/>
                      </a:prstGeom>
                      <a:solidFill>
                        <a:srgbClr val="FF99CC"/>
                      </a:solidFill>
                      <a:ln w="38100">
                        <a:noFill/>
                      </a:ln>
                    </p:spPr>
                  </p:pic>
                </p:oleObj>
              </mc:Fallback>
            </mc:AlternateContent>
          </a:graphicData>
        </a:graphic>
      </p:graphicFrame>
      <p:sp>
        <p:nvSpPr>
          <p:cNvPr id="8201" name="Rectangle 9"/>
          <p:cNvSpPr/>
          <p:nvPr/>
        </p:nvSpPr>
        <p:spPr>
          <a:xfrm>
            <a:off x="0" y="329088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8196" name="Object 4"/>
          <p:cNvGraphicFramePr/>
          <p:nvPr/>
        </p:nvGraphicFramePr>
        <p:xfrm>
          <a:off x="755650" y="2060575"/>
          <a:ext cx="2159000" cy="488950"/>
        </p:xfrm>
        <a:graphic>
          <a:graphicData uri="http://schemas.openxmlformats.org/presentationml/2006/ole">
            <mc:AlternateContent xmlns:mc="http://schemas.openxmlformats.org/markup-compatibility/2006">
              <mc:Choice xmlns:v="urn:schemas-microsoft-com:vml" Requires="v">
                <p:oleObj spid="_x0000_s6220" name="" r:id="rId5" imgW="29260800" imgH="6705600" progId="Equation.3">
                  <p:embed/>
                </p:oleObj>
              </mc:Choice>
              <mc:Fallback>
                <p:oleObj name="" r:id="rId5" imgW="29260800" imgH="6705600" progId="Equation.3">
                  <p:embed/>
                  <p:pic>
                    <p:nvPicPr>
                      <p:cNvPr id="0" name="Object 4"/>
                      <p:cNvPicPr/>
                      <p:nvPr/>
                    </p:nvPicPr>
                    <p:blipFill>
                      <a:blip r:embed="rId6"/>
                      <a:stretch>
                        <a:fillRect/>
                      </a:stretch>
                    </p:blipFill>
                    <p:spPr>
                      <a:xfrm>
                        <a:off x="755650" y="2060575"/>
                        <a:ext cx="2159000" cy="488950"/>
                      </a:xfrm>
                      <a:prstGeom prst="rect">
                        <a:avLst/>
                      </a:prstGeom>
                      <a:solidFill>
                        <a:srgbClr val="FF99CC"/>
                      </a:solidFill>
                      <a:ln w="38100">
                        <a:noFill/>
                      </a:ln>
                    </p:spPr>
                  </p:pic>
                </p:oleObj>
              </mc:Fallback>
            </mc:AlternateContent>
          </a:graphicData>
        </a:graphic>
      </p:graphicFrame>
      <p:sp>
        <p:nvSpPr>
          <p:cNvPr id="8202" name="Text Box 10"/>
          <p:cNvSpPr txBox="1"/>
          <p:nvPr/>
        </p:nvSpPr>
        <p:spPr>
          <a:xfrm>
            <a:off x="395288" y="2924175"/>
            <a:ext cx="8280400" cy="1200150"/>
          </a:xfrm>
          <a:prstGeom prst="rect">
            <a:avLst/>
          </a:prstGeom>
          <a:solidFill>
            <a:srgbClr val="E9F6A8"/>
          </a:solidFill>
          <a:ln w="9525">
            <a:noFill/>
          </a:ln>
        </p:spPr>
        <p:txBody>
          <a:bodyPr>
            <a:spAutoFit/>
          </a:bodyPr>
          <a:lstStyle/>
          <a:p>
            <a:r>
              <a:rPr lang="en-US" altLang="zh-CN" i="0" dirty="0">
                <a:latin typeface="Times New Roman" panose="02020603050405020304" pitchFamily="18" charset="0"/>
              </a:rPr>
              <a:t>where n</a:t>
            </a:r>
            <a:r>
              <a:rPr lang="en-US" altLang="zh-CN" i="0" baseline="-25000" dirty="0">
                <a:latin typeface="Times New Roman" panose="02020603050405020304" pitchFamily="18" charset="0"/>
              </a:rPr>
              <a:t>In</a:t>
            </a:r>
            <a:r>
              <a:rPr lang="en-US" altLang="zh-CN" i="0" dirty="0">
                <a:latin typeface="Times New Roman" panose="02020603050405020304" pitchFamily="18" charset="0"/>
              </a:rPr>
              <a:t> and n</a:t>
            </a:r>
            <a:r>
              <a:rPr lang="en-US" altLang="zh-CN" i="0" baseline="-25000" dirty="0">
                <a:latin typeface="Times New Roman" panose="02020603050405020304" pitchFamily="18" charset="0"/>
              </a:rPr>
              <a:t>Ga</a:t>
            </a:r>
            <a:r>
              <a:rPr lang="en-US" altLang="zh-CN" i="0" dirty="0">
                <a:latin typeface="Times New Roman" panose="02020603050405020304" pitchFamily="18" charset="0"/>
              </a:rPr>
              <a:t> are number of moles of indium and gallium in gas phase, respectively. </a:t>
            </a:r>
            <a:endParaRPr lang="en-US" altLang="zh-CN" i="0" dirty="0">
              <a:latin typeface="Times New Roman" panose="02020603050405020304" pitchFamily="18" charset="0"/>
            </a:endParaRPr>
          </a:p>
          <a:p>
            <a:r>
              <a:rPr lang="en-US" altLang="zh-CN" i="0" dirty="0">
                <a:latin typeface="Times New Roman" panose="02020603050405020304" pitchFamily="18" charset="0"/>
              </a:rPr>
              <a:t>The partial pressure of species i can be obtained as follows:</a:t>
            </a:r>
            <a:endParaRPr lang="en-US" altLang="zh-CN" i="0" dirty="0">
              <a:latin typeface="Times New Roman" panose="02020603050405020304" pitchFamily="18" charset="0"/>
            </a:endParaRPr>
          </a:p>
        </p:txBody>
      </p:sp>
      <p:sp>
        <p:nvSpPr>
          <p:cNvPr id="8203" name="Text Box 11"/>
          <p:cNvSpPr txBox="1"/>
          <p:nvPr/>
        </p:nvSpPr>
        <p:spPr>
          <a:xfrm>
            <a:off x="4932363" y="476250"/>
            <a:ext cx="3095625"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..…………………(12)</a:t>
            </a:r>
            <a:endParaRPr lang="en-US" altLang="zh-CN" dirty="0">
              <a:latin typeface="Times New Roman" panose="02020603050405020304" pitchFamily="18" charset="0"/>
            </a:endParaRPr>
          </a:p>
        </p:txBody>
      </p:sp>
      <p:sp>
        <p:nvSpPr>
          <p:cNvPr id="8204" name="Text Box 12"/>
          <p:cNvSpPr txBox="1"/>
          <p:nvPr/>
        </p:nvSpPr>
        <p:spPr>
          <a:xfrm>
            <a:off x="3492500" y="1268413"/>
            <a:ext cx="44640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…………….…………………(13)</a:t>
            </a:r>
            <a:endParaRPr lang="en-US" altLang="zh-CN" dirty="0">
              <a:latin typeface="Times New Roman" panose="02020603050405020304" pitchFamily="18" charset="0"/>
            </a:endParaRPr>
          </a:p>
        </p:txBody>
      </p:sp>
      <p:sp>
        <p:nvSpPr>
          <p:cNvPr id="8205" name="Text Box 13"/>
          <p:cNvSpPr txBox="1"/>
          <p:nvPr/>
        </p:nvSpPr>
        <p:spPr>
          <a:xfrm>
            <a:off x="3708400" y="2035175"/>
            <a:ext cx="4248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..……………………………(14)</a:t>
            </a:r>
            <a:endParaRPr lang="en-US" altLang="zh-CN" dirty="0">
              <a:latin typeface="Times New Roman" panose="02020603050405020304" pitchFamily="18" charset="0"/>
            </a:endParaRPr>
          </a:p>
        </p:txBody>
      </p:sp>
      <p:sp>
        <p:nvSpPr>
          <p:cNvPr id="8206" name="Rectangle 15"/>
          <p:cNvSpPr/>
          <p:nvPr/>
        </p:nvSpPr>
        <p:spPr>
          <a:xfrm>
            <a:off x="0" y="33147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8197" name="Object 5"/>
          <p:cNvGraphicFramePr/>
          <p:nvPr/>
        </p:nvGraphicFramePr>
        <p:xfrm>
          <a:off x="827088" y="4149725"/>
          <a:ext cx="2293937" cy="473075"/>
        </p:xfrm>
        <a:graphic>
          <a:graphicData uri="http://schemas.openxmlformats.org/presentationml/2006/ole">
            <mc:AlternateContent xmlns:mc="http://schemas.openxmlformats.org/markup-compatibility/2006">
              <mc:Choice xmlns:v="urn:schemas-microsoft-com:vml" Requires="v">
                <p:oleObj spid="_x0000_s6221" name="" r:id="rId7" imgW="33223200" imgH="6705600" progId="Equation.2">
                  <p:embed/>
                </p:oleObj>
              </mc:Choice>
              <mc:Fallback>
                <p:oleObj name="" r:id="rId7" imgW="33223200" imgH="6705600" progId="Equation.2">
                  <p:embed/>
                  <p:pic>
                    <p:nvPicPr>
                      <p:cNvPr id="0" name="Object 5"/>
                      <p:cNvPicPr/>
                      <p:nvPr/>
                    </p:nvPicPr>
                    <p:blipFill>
                      <a:blip r:embed="rId8"/>
                      <a:stretch>
                        <a:fillRect/>
                      </a:stretch>
                    </p:blipFill>
                    <p:spPr>
                      <a:xfrm>
                        <a:off x="827088" y="4149725"/>
                        <a:ext cx="2293937" cy="473075"/>
                      </a:xfrm>
                      <a:prstGeom prst="rect">
                        <a:avLst/>
                      </a:prstGeom>
                      <a:solidFill>
                        <a:srgbClr val="FF99CC"/>
                      </a:solidFill>
                      <a:ln w="38100">
                        <a:noFill/>
                      </a:ln>
                    </p:spPr>
                  </p:pic>
                </p:oleObj>
              </mc:Fallback>
            </mc:AlternateContent>
          </a:graphicData>
        </a:graphic>
      </p:graphicFrame>
      <p:sp>
        <p:nvSpPr>
          <p:cNvPr id="8207" name="Text Box 16"/>
          <p:cNvSpPr txBox="1"/>
          <p:nvPr/>
        </p:nvSpPr>
        <p:spPr>
          <a:xfrm>
            <a:off x="684213" y="4797425"/>
            <a:ext cx="7559675" cy="461963"/>
          </a:xfrm>
          <a:prstGeom prst="rect">
            <a:avLst/>
          </a:prstGeom>
          <a:solidFill>
            <a:schemeClr val="accent1"/>
          </a:solidFill>
          <a:ln w="9525">
            <a:noFill/>
          </a:ln>
        </p:spPr>
        <p:txBody>
          <a:bodyPr>
            <a:spAutoFit/>
          </a:bodyPr>
          <a:lstStyle/>
          <a:p>
            <a:pPr>
              <a:spcBef>
                <a:spcPct val="50000"/>
              </a:spcBef>
            </a:pPr>
            <a:r>
              <a:rPr lang="en-US" altLang="zh-CN" i="0" dirty="0">
                <a:latin typeface="Times New Roman" panose="02020603050405020304" pitchFamily="18" charset="0"/>
              </a:rPr>
              <a:t>where  n</a:t>
            </a:r>
            <a:r>
              <a:rPr lang="en-US" altLang="zh-CN" i="0" baseline="-25000" dirty="0">
                <a:latin typeface="Times New Roman" panose="02020603050405020304" pitchFamily="18" charset="0"/>
              </a:rPr>
              <a:t>tot </a:t>
            </a:r>
            <a:r>
              <a:rPr lang="en-US" altLang="zh-CN" i="0" dirty="0">
                <a:latin typeface="Times New Roman" panose="02020603050405020304" pitchFamily="18" charset="0"/>
              </a:rPr>
              <a:t>is the total number of moles in the gas phase,</a:t>
            </a:r>
            <a:endParaRPr lang="en-US" altLang="zh-CN" i="0" dirty="0">
              <a:latin typeface="Times New Roman" panose="02020603050405020304" pitchFamily="18" charset="0"/>
            </a:endParaRPr>
          </a:p>
        </p:txBody>
      </p:sp>
      <p:sp>
        <p:nvSpPr>
          <p:cNvPr id="8208" name="Rectangle 18"/>
          <p:cNvSpPr/>
          <p:nvPr/>
        </p:nvSpPr>
        <p:spPr>
          <a:xfrm>
            <a:off x="0" y="33147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8198" name="Object 6"/>
          <p:cNvGraphicFramePr/>
          <p:nvPr/>
        </p:nvGraphicFramePr>
        <p:xfrm>
          <a:off x="827088" y="5445125"/>
          <a:ext cx="5183187" cy="396875"/>
        </p:xfrm>
        <a:graphic>
          <a:graphicData uri="http://schemas.openxmlformats.org/presentationml/2006/ole">
            <mc:AlternateContent xmlns:mc="http://schemas.openxmlformats.org/markup-compatibility/2006">
              <mc:Choice xmlns:v="urn:schemas-microsoft-com:vml" Requires="v">
                <p:oleObj spid="_x0000_s6222" name="" r:id="rId9" imgW="89306400" imgH="6705600" progId="Equation.2">
                  <p:embed/>
                </p:oleObj>
              </mc:Choice>
              <mc:Fallback>
                <p:oleObj name="" r:id="rId9" imgW="89306400" imgH="6705600" progId="Equation.2">
                  <p:embed/>
                  <p:pic>
                    <p:nvPicPr>
                      <p:cNvPr id="0" name="Object 6"/>
                      <p:cNvPicPr/>
                      <p:nvPr/>
                    </p:nvPicPr>
                    <p:blipFill>
                      <a:blip r:embed="rId10"/>
                      <a:stretch>
                        <a:fillRect/>
                      </a:stretch>
                    </p:blipFill>
                    <p:spPr>
                      <a:xfrm>
                        <a:off x="827088" y="5445125"/>
                        <a:ext cx="5183187" cy="396875"/>
                      </a:xfrm>
                      <a:prstGeom prst="rect">
                        <a:avLst/>
                      </a:prstGeom>
                      <a:solidFill>
                        <a:srgbClr val="FF99CC"/>
                      </a:solidFill>
                      <a:ln w="38100">
                        <a:noFill/>
                      </a:ln>
                    </p:spPr>
                  </p:pic>
                </p:oleObj>
              </mc:Fallback>
            </mc:AlternateContent>
          </a:graphicData>
        </a:graphic>
      </p:graphicFrame>
      <p:sp>
        <p:nvSpPr>
          <p:cNvPr id="8209" name="Text Box 19"/>
          <p:cNvSpPr txBox="1"/>
          <p:nvPr/>
        </p:nvSpPr>
        <p:spPr>
          <a:xfrm>
            <a:off x="684213" y="6021388"/>
            <a:ext cx="6767512" cy="461962"/>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where   n </a:t>
            </a:r>
            <a:r>
              <a:rPr lang="en-US" altLang="zh-CN" i="0" baseline="-25000" dirty="0">
                <a:latin typeface="Times New Roman" panose="02020603050405020304" pitchFamily="18" charset="0"/>
              </a:rPr>
              <a:t>IG</a:t>
            </a:r>
            <a:r>
              <a:rPr lang="en-US" altLang="zh-CN" i="0" dirty="0">
                <a:latin typeface="Times New Roman" panose="02020603050405020304" pitchFamily="18" charset="0"/>
              </a:rPr>
              <a:t> is the number of moles of inert gas. </a:t>
            </a:r>
            <a:endParaRPr lang="en-US" altLang="zh-CN" i="0" dirty="0">
              <a:latin typeface="Times New Roman" panose="02020603050405020304" pitchFamily="18" charset="0"/>
            </a:endParaRPr>
          </a:p>
        </p:txBody>
      </p:sp>
      <p:sp>
        <p:nvSpPr>
          <p:cNvPr id="8210" name="Text Box 20"/>
          <p:cNvSpPr txBox="1"/>
          <p:nvPr/>
        </p:nvSpPr>
        <p:spPr>
          <a:xfrm>
            <a:off x="3779838" y="4221163"/>
            <a:ext cx="4248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..……………………………(15)</a:t>
            </a:r>
            <a:endParaRPr lang="en-US" altLang="zh-CN" dirty="0">
              <a:latin typeface="Times New Roman" panose="02020603050405020304" pitchFamily="18" charset="0"/>
            </a:endParaRPr>
          </a:p>
        </p:txBody>
      </p:sp>
      <p:sp>
        <p:nvSpPr>
          <p:cNvPr id="8211" name="Text Box 21"/>
          <p:cNvSpPr txBox="1"/>
          <p:nvPr/>
        </p:nvSpPr>
        <p:spPr>
          <a:xfrm>
            <a:off x="6084888" y="5157788"/>
            <a:ext cx="2303462"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……………(16)</a:t>
            </a:r>
            <a:endParaRPr lang="en-US" altLang="zh-CN" dirty="0">
              <a:latin typeface="Times New Roman" panose="02020603050405020304" pitchFamily="18" charset="0"/>
            </a:endParaRPr>
          </a:p>
        </p:txBody>
      </p:sp>
      <p:sp>
        <p:nvSpPr>
          <p:cNvPr id="8212" name="灯片编号占位符 19"/>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4"/>
          <p:cNvSpPr txBox="1"/>
          <p:nvPr/>
        </p:nvSpPr>
        <p:spPr>
          <a:xfrm>
            <a:off x="755650" y="620713"/>
            <a:ext cx="7345363" cy="396875"/>
          </a:xfrm>
          <a:prstGeom prst="rect">
            <a:avLst/>
          </a:prstGeom>
          <a:solidFill>
            <a:schemeClr val="accent1"/>
          </a:solidFill>
          <a:ln w="9525">
            <a:noFill/>
          </a:ln>
        </p:spPr>
        <p:txBody>
          <a:bodyPr>
            <a:spAutoFit/>
          </a:bodyPr>
          <a:lstStyle/>
          <a:p>
            <a:pPr>
              <a:spcBef>
                <a:spcPct val="50000"/>
              </a:spcBef>
            </a:pPr>
            <a:r>
              <a:rPr lang="en-US" altLang="zh-CN" sz="2000" i="0" dirty="0">
                <a:solidFill>
                  <a:schemeClr val="bg1"/>
                </a:solidFill>
                <a:latin typeface="Times New Roman" panose="02020603050405020304" pitchFamily="18" charset="0"/>
              </a:rPr>
              <a:t>The total pressure of the reactor is expressed as follows:</a:t>
            </a:r>
            <a:endParaRPr lang="en-US" altLang="zh-CN" sz="2000" i="0" dirty="0">
              <a:solidFill>
                <a:schemeClr val="bg1"/>
              </a:solidFill>
              <a:latin typeface="Times New Roman" panose="02020603050405020304" pitchFamily="18" charset="0"/>
            </a:endParaRPr>
          </a:p>
        </p:txBody>
      </p:sp>
      <p:sp>
        <p:nvSpPr>
          <p:cNvPr id="9222" name="Rectangle 6"/>
          <p:cNvSpPr/>
          <p:nvPr/>
        </p:nvSpPr>
        <p:spPr>
          <a:xfrm>
            <a:off x="0" y="33147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9218" name="Object 2"/>
          <p:cNvGraphicFramePr/>
          <p:nvPr/>
        </p:nvGraphicFramePr>
        <p:xfrm>
          <a:off x="395288" y="1484313"/>
          <a:ext cx="5761037" cy="427037"/>
        </p:xfrm>
        <a:graphic>
          <a:graphicData uri="http://schemas.openxmlformats.org/presentationml/2006/ole">
            <mc:AlternateContent xmlns:mc="http://schemas.openxmlformats.org/markup-compatibility/2006">
              <mc:Choice xmlns:v="urn:schemas-microsoft-com:vml" Requires="v">
                <p:oleObj spid="_x0000_s7214" name="" r:id="rId1" imgW="91440000" imgH="6705600" progId="Equation.2">
                  <p:embed/>
                </p:oleObj>
              </mc:Choice>
              <mc:Fallback>
                <p:oleObj name="" r:id="rId1" imgW="91440000" imgH="6705600" progId="Equation.2">
                  <p:embed/>
                  <p:pic>
                    <p:nvPicPr>
                      <p:cNvPr id="0" name="Object 2"/>
                      <p:cNvPicPr/>
                      <p:nvPr/>
                    </p:nvPicPr>
                    <p:blipFill>
                      <a:blip r:embed="rId2"/>
                      <a:stretch>
                        <a:fillRect/>
                      </a:stretch>
                    </p:blipFill>
                    <p:spPr>
                      <a:xfrm>
                        <a:off x="395288" y="1484313"/>
                        <a:ext cx="5761037" cy="427037"/>
                      </a:xfrm>
                      <a:prstGeom prst="rect">
                        <a:avLst/>
                      </a:prstGeom>
                      <a:solidFill>
                        <a:srgbClr val="FF99CC"/>
                      </a:solidFill>
                      <a:ln w="38100">
                        <a:noFill/>
                      </a:ln>
                    </p:spPr>
                  </p:pic>
                </p:oleObj>
              </mc:Fallback>
            </mc:AlternateContent>
          </a:graphicData>
        </a:graphic>
      </p:graphicFrame>
      <p:sp>
        <p:nvSpPr>
          <p:cNvPr id="9223" name="Text Box 7"/>
          <p:cNvSpPr txBox="1"/>
          <p:nvPr/>
        </p:nvSpPr>
        <p:spPr>
          <a:xfrm>
            <a:off x="395288" y="2349500"/>
            <a:ext cx="8280400" cy="701675"/>
          </a:xfrm>
          <a:prstGeom prst="rect">
            <a:avLst/>
          </a:prstGeom>
          <a:solidFill>
            <a:srgbClr val="E9F6A8"/>
          </a:solidFill>
          <a:ln w="9525">
            <a:noFill/>
          </a:ln>
        </p:spPr>
        <p:txBody>
          <a:bodyPr>
            <a:spAutoFit/>
          </a:bodyPr>
          <a:lstStyle/>
          <a:p>
            <a:r>
              <a:rPr lang="en-US" altLang="zh-CN" sz="2000" i="0" dirty="0">
                <a:latin typeface="Times New Roman" panose="02020603050405020304" pitchFamily="18" charset="0"/>
              </a:rPr>
              <a:t>Where P</a:t>
            </a:r>
            <a:r>
              <a:rPr lang="en-US" altLang="zh-CN" sz="2000" i="0" baseline="-25000" dirty="0">
                <a:latin typeface="Times New Roman" panose="02020603050405020304" pitchFamily="18" charset="0"/>
              </a:rPr>
              <a:t>IG</a:t>
            </a:r>
            <a:r>
              <a:rPr lang="en-US" altLang="zh-CN" sz="2000" i="0" dirty="0">
                <a:latin typeface="Times New Roman" panose="02020603050405020304" pitchFamily="18" charset="0"/>
              </a:rPr>
              <a:t>  is the partial pressure of inert gas, In order to describe the effect of composition in H</a:t>
            </a:r>
            <a:r>
              <a:rPr lang="en-US" altLang="zh-CN" sz="2000" i="0" baseline="-25000" dirty="0">
                <a:latin typeface="Times New Roman" panose="02020603050405020304" pitchFamily="18" charset="0"/>
              </a:rPr>
              <a:t>2</a:t>
            </a:r>
            <a:r>
              <a:rPr lang="en-US" altLang="zh-CN" sz="2000" i="0" dirty="0">
                <a:latin typeface="Times New Roman" panose="02020603050405020304" pitchFamily="18" charset="0"/>
              </a:rPr>
              <a:t>-inert mixed carrier gas, a parameter f is introduced:</a:t>
            </a:r>
            <a:endParaRPr lang="en-US" altLang="zh-CN" sz="2000" i="0" dirty="0">
              <a:latin typeface="Times New Roman" panose="02020603050405020304" pitchFamily="18" charset="0"/>
            </a:endParaRPr>
          </a:p>
        </p:txBody>
      </p:sp>
      <p:sp>
        <p:nvSpPr>
          <p:cNvPr id="9224" name="Rectangle 9"/>
          <p:cNvSpPr/>
          <p:nvPr/>
        </p:nvSpPr>
        <p:spPr>
          <a:xfrm>
            <a:off x="0" y="324326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9219" name="Object 3"/>
          <p:cNvGraphicFramePr/>
          <p:nvPr/>
        </p:nvGraphicFramePr>
        <p:xfrm>
          <a:off x="827088" y="3716338"/>
          <a:ext cx="1944687" cy="671512"/>
        </p:xfrm>
        <a:graphic>
          <a:graphicData uri="http://schemas.openxmlformats.org/presentationml/2006/ole">
            <mc:AlternateContent xmlns:mc="http://schemas.openxmlformats.org/markup-compatibility/2006">
              <mc:Choice xmlns:v="urn:schemas-microsoft-com:vml" Requires="v">
                <p:oleObj spid="_x0000_s7215" name="" r:id="rId3" imgW="25908000" imgH="8839200" progId="Equation.2">
                  <p:embed/>
                </p:oleObj>
              </mc:Choice>
              <mc:Fallback>
                <p:oleObj name="" r:id="rId3" imgW="25908000" imgH="8839200" progId="Equation.2">
                  <p:embed/>
                  <p:pic>
                    <p:nvPicPr>
                      <p:cNvPr id="0" name="Object 3"/>
                      <p:cNvPicPr/>
                      <p:nvPr/>
                    </p:nvPicPr>
                    <p:blipFill>
                      <a:blip r:embed="rId4"/>
                      <a:stretch>
                        <a:fillRect/>
                      </a:stretch>
                    </p:blipFill>
                    <p:spPr>
                      <a:xfrm>
                        <a:off x="827088" y="3716338"/>
                        <a:ext cx="1944687" cy="671512"/>
                      </a:xfrm>
                      <a:prstGeom prst="rect">
                        <a:avLst/>
                      </a:prstGeom>
                      <a:solidFill>
                        <a:srgbClr val="FF99CC"/>
                      </a:solidFill>
                      <a:ln w="38100">
                        <a:noFill/>
                      </a:ln>
                    </p:spPr>
                  </p:pic>
                </p:oleObj>
              </mc:Fallback>
            </mc:AlternateContent>
          </a:graphicData>
        </a:graphic>
      </p:graphicFrame>
      <p:sp>
        <p:nvSpPr>
          <p:cNvPr id="9225" name="Rectangle 10"/>
          <p:cNvSpPr/>
          <p:nvPr/>
        </p:nvSpPr>
        <p:spPr>
          <a:xfrm>
            <a:off x="0" y="361473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9226" name="Text Box 11"/>
          <p:cNvSpPr txBox="1"/>
          <p:nvPr/>
        </p:nvSpPr>
        <p:spPr>
          <a:xfrm>
            <a:off x="179388" y="4941888"/>
            <a:ext cx="8785225" cy="396875"/>
          </a:xfrm>
          <a:prstGeom prst="rect">
            <a:avLst/>
          </a:prstGeom>
          <a:solidFill>
            <a:schemeClr val="accent1"/>
          </a:solidFill>
          <a:ln w="9525">
            <a:noFill/>
          </a:ln>
        </p:spPr>
        <p:txBody>
          <a:bodyPr>
            <a:spAutoFit/>
          </a:bodyPr>
          <a:lstStyle/>
          <a:p>
            <a:pPr>
              <a:spcBef>
                <a:spcPct val="50000"/>
              </a:spcBef>
            </a:pPr>
            <a:r>
              <a:rPr lang="en-US" altLang="zh-CN" sz="2000" i="0" dirty="0">
                <a:solidFill>
                  <a:schemeClr val="bg1"/>
                </a:solidFill>
                <a:latin typeface="Times New Roman" panose="02020603050405020304" pitchFamily="18" charset="0"/>
              </a:rPr>
              <a:t>The</a:t>
            </a:r>
            <a:r>
              <a:rPr lang="en-US" altLang="zh-CN" sz="2000" b="1" i="0" dirty="0">
                <a:solidFill>
                  <a:schemeClr val="bg1"/>
                </a:solidFill>
                <a:latin typeface="Times New Roman" panose="02020603050405020304" pitchFamily="18" charset="0"/>
              </a:rPr>
              <a:t> x</a:t>
            </a:r>
            <a:r>
              <a:rPr lang="en-US" altLang="zh-CN" sz="2000" i="0" dirty="0">
                <a:solidFill>
                  <a:schemeClr val="bg1"/>
                </a:solidFill>
                <a:latin typeface="Times New Roman" panose="02020603050405020304" pitchFamily="18" charset="0"/>
              </a:rPr>
              <a:t> value can be expressed as (on stoichiometry conservation constrains)</a:t>
            </a:r>
            <a:endParaRPr lang="en-US" altLang="zh-CN" sz="2000" i="0" dirty="0">
              <a:solidFill>
                <a:schemeClr val="bg1"/>
              </a:solidFill>
              <a:latin typeface="Times New Roman" panose="02020603050405020304" pitchFamily="18" charset="0"/>
            </a:endParaRPr>
          </a:p>
        </p:txBody>
      </p:sp>
      <p:sp>
        <p:nvSpPr>
          <p:cNvPr id="9227" name="Rectangle 13"/>
          <p:cNvSpPr/>
          <p:nvPr/>
        </p:nvSpPr>
        <p:spPr>
          <a:xfrm>
            <a:off x="0" y="33147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9220" name="Object 4"/>
          <p:cNvGraphicFramePr/>
          <p:nvPr/>
        </p:nvGraphicFramePr>
        <p:xfrm>
          <a:off x="827088" y="5805488"/>
          <a:ext cx="2879725" cy="428625"/>
        </p:xfrm>
        <a:graphic>
          <a:graphicData uri="http://schemas.openxmlformats.org/presentationml/2006/ole">
            <mc:AlternateContent xmlns:mc="http://schemas.openxmlformats.org/markup-compatibility/2006">
              <mc:Choice xmlns:v="urn:schemas-microsoft-com:vml" Requires="v">
                <p:oleObj spid="_x0000_s7216" name="" r:id="rId5" imgW="46024800" imgH="6705600" progId="Equation.2">
                  <p:embed/>
                </p:oleObj>
              </mc:Choice>
              <mc:Fallback>
                <p:oleObj name="" r:id="rId5" imgW="46024800" imgH="6705600" progId="Equation.2">
                  <p:embed/>
                  <p:pic>
                    <p:nvPicPr>
                      <p:cNvPr id="0" name="Object 4"/>
                      <p:cNvPicPr/>
                      <p:nvPr/>
                    </p:nvPicPr>
                    <p:blipFill>
                      <a:blip r:embed="rId6"/>
                      <a:stretch>
                        <a:fillRect/>
                      </a:stretch>
                    </p:blipFill>
                    <p:spPr>
                      <a:xfrm>
                        <a:off x="827088" y="5805488"/>
                        <a:ext cx="2879725" cy="428625"/>
                      </a:xfrm>
                      <a:prstGeom prst="rect">
                        <a:avLst/>
                      </a:prstGeom>
                      <a:solidFill>
                        <a:srgbClr val="FF99CC"/>
                      </a:solidFill>
                      <a:ln w="38100">
                        <a:noFill/>
                      </a:ln>
                    </p:spPr>
                  </p:pic>
                </p:oleObj>
              </mc:Fallback>
            </mc:AlternateContent>
          </a:graphicData>
        </a:graphic>
      </p:graphicFrame>
      <p:sp>
        <p:nvSpPr>
          <p:cNvPr id="9228" name="Text Box 14"/>
          <p:cNvSpPr txBox="1"/>
          <p:nvPr/>
        </p:nvSpPr>
        <p:spPr>
          <a:xfrm>
            <a:off x="6372225" y="1484313"/>
            <a:ext cx="2160588"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…………(17)</a:t>
            </a:r>
            <a:endParaRPr lang="en-US" altLang="zh-CN" dirty="0">
              <a:latin typeface="Times New Roman" panose="02020603050405020304" pitchFamily="18" charset="0"/>
            </a:endParaRPr>
          </a:p>
        </p:txBody>
      </p:sp>
      <p:sp>
        <p:nvSpPr>
          <p:cNvPr id="9229" name="Text Box 15"/>
          <p:cNvSpPr txBox="1"/>
          <p:nvPr/>
        </p:nvSpPr>
        <p:spPr>
          <a:xfrm>
            <a:off x="4067175" y="3789363"/>
            <a:ext cx="4248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..……………………………(18)</a:t>
            </a:r>
            <a:endParaRPr lang="en-US" altLang="zh-CN" dirty="0">
              <a:latin typeface="Times New Roman" panose="02020603050405020304" pitchFamily="18" charset="0"/>
            </a:endParaRPr>
          </a:p>
        </p:txBody>
      </p:sp>
      <p:sp>
        <p:nvSpPr>
          <p:cNvPr id="9230" name="Text Box 16"/>
          <p:cNvSpPr txBox="1"/>
          <p:nvPr/>
        </p:nvSpPr>
        <p:spPr>
          <a:xfrm>
            <a:off x="4067175" y="5734050"/>
            <a:ext cx="4248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..……………………………(19)</a:t>
            </a:r>
            <a:endParaRPr lang="en-US" altLang="zh-CN" dirty="0">
              <a:latin typeface="Times New Roman" panose="02020603050405020304" pitchFamily="18" charset="0"/>
            </a:endParaRPr>
          </a:p>
        </p:txBody>
      </p:sp>
      <p:sp>
        <p:nvSpPr>
          <p:cNvPr id="9231" name="灯片编号占位符 14"/>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p:nvPr/>
        </p:nvSpPr>
        <p:spPr>
          <a:xfrm>
            <a:off x="611188" y="549275"/>
            <a:ext cx="7993062" cy="396875"/>
          </a:xfrm>
          <a:prstGeom prst="rect">
            <a:avLst/>
          </a:prstGeom>
          <a:solidFill>
            <a:schemeClr val="accent1"/>
          </a:solidFill>
          <a:ln w="9525">
            <a:noFill/>
          </a:ln>
        </p:spPr>
        <p:txBody>
          <a:bodyPr>
            <a:spAutoFit/>
          </a:bodyPr>
          <a:lstStyle/>
          <a:p>
            <a:pPr>
              <a:spcBef>
                <a:spcPct val="50000"/>
              </a:spcBef>
            </a:pPr>
            <a:r>
              <a:rPr lang="en-US" altLang="zh-CN" sz="2000" i="0" dirty="0">
                <a:solidFill>
                  <a:schemeClr val="bg1"/>
                </a:solidFill>
                <a:latin typeface="Times New Roman" panose="02020603050405020304" pitchFamily="18" charset="0"/>
              </a:rPr>
              <a:t>In addition, the input V/III ratio, R, has been introduced:</a:t>
            </a:r>
            <a:endParaRPr lang="en-US" altLang="zh-CN" sz="2000" i="0" dirty="0">
              <a:solidFill>
                <a:schemeClr val="bg1"/>
              </a:solidFill>
              <a:latin typeface="Times New Roman" panose="02020603050405020304" pitchFamily="18" charset="0"/>
            </a:endParaRPr>
          </a:p>
        </p:txBody>
      </p:sp>
      <p:sp>
        <p:nvSpPr>
          <p:cNvPr id="10245" name="Rectangle 6"/>
          <p:cNvSpPr/>
          <p:nvPr/>
        </p:nvSpPr>
        <p:spPr>
          <a:xfrm>
            <a:off x="0" y="330993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0242" name="Object 2"/>
          <p:cNvGraphicFramePr/>
          <p:nvPr/>
        </p:nvGraphicFramePr>
        <p:xfrm>
          <a:off x="900113" y="1557338"/>
          <a:ext cx="3024187" cy="477837"/>
        </p:xfrm>
        <a:graphic>
          <a:graphicData uri="http://schemas.openxmlformats.org/presentationml/2006/ole">
            <mc:AlternateContent xmlns:mc="http://schemas.openxmlformats.org/markup-compatibility/2006">
              <mc:Choice xmlns:v="urn:schemas-microsoft-com:vml" Requires="v">
                <p:oleObj spid="_x0000_s8222" name="" r:id="rId1" imgW="45110400" imgH="7010400" progId="Equation.3">
                  <p:embed/>
                </p:oleObj>
              </mc:Choice>
              <mc:Fallback>
                <p:oleObj name="" r:id="rId1" imgW="45110400" imgH="7010400" progId="Equation.3">
                  <p:embed/>
                  <p:pic>
                    <p:nvPicPr>
                      <p:cNvPr id="0" name="Object 2"/>
                      <p:cNvPicPr/>
                      <p:nvPr/>
                    </p:nvPicPr>
                    <p:blipFill>
                      <a:blip r:embed="rId2"/>
                      <a:stretch>
                        <a:fillRect/>
                      </a:stretch>
                    </p:blipFill>
                    <p:spPr>
                      <a:xfrm>
                        <a:off x="900113" y="1557338"/>
                        <a:ext cx="3024187" cy="477837"/>
                      </a:xfrm>
                      <a:prstGeom prst="rect">
                        <a:avLst/>
                      </a:prstGeom>
                      <a:solidFill>
                        <a:srgbClr val="FF99CC"/>
                      </a:solidFill>
                      <a:ln w="38100">
                        <a:noFill/>
                      </a:ln>
                    </p:spPr>
                  </p:pic>
                </p:oleObj>
              </mc:Fallback>
            </mc:AlternateContent>
          </a:graphicData>
        </a:graphic>
      </p:graphicFrame>
      <p:sp>
        <p:nvSpPr>
          <p:cNvPr id="10246" name="Text Box 7"/>
          <p:cNvSpPr txBox="1"/>
          <p:nvPr/>
        </p:nvSpPr>
        <p:spPr>
          <a:xfrm>
            <a:off x="468313" y="2997200"/>
            <a:ext cx="7561262" cy="1754188"/>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The calculations performed by solving eqs. 7-20. </a:t>
            </a:r>
            <a:endParaRPr lang="en-US" altLang="zh-CN" i="0" dirty="0">
              <a:latin typeface="Times New Roman" panose="02020603050405020304" pitchFamily="18" charset="0"/>
            </a:endParaRPr>
          </a:p>
          <a:p>
            <a:pPr>
              <a:spcBef>
                <a:spcPct val="50000"/>
              </a:spcBef>
            </a:pPr>
            <a:r>
              <a:rPr lang="en-US" altLang="zh-CN" i="0" dirty="0">
                <a:latin typeface="Times New Roman" panose="02020603050405020304" pitchFamily="18" charset="0"/>
              </a:rPr>
              <a:t>The equilibrium partial pressures in the gas phase and the distribution coefficient can be obtained for a given set of growth temperature, reactor pressure, R , f , x and   . </a:t>
            </a:r>
            <a:endParaRPr lang="en-US" altLang="zh-CN" i="0" dirty="0">
              <a:latin typeface="Times New Roman" panose="02020603050405020304" pitchFamily="18" charset="0"/>
            </a:endParaRPr>
          </a:p>
        </p:txBody>
      </p:sp>
      <p:sp>
        <p:nvSpPr>
          <p:cNvPr id="10247" name="Rectangle 9"/>
          <p:cNvSpPr/>
          <p:nvPr/>
        </p:nvSpPr>
        <p:spPr>
          <a:xfrm>
            <a:off x="0" y="0"/>
            <a:ext cx="215900" cy="244475"/>
          </a:xfrm>
          <a:prstGeom prst="rect">
            <a:avLst/>
          </a:prstGeom>
          <a:noFill/>
          <a:ln w="9525">
            <a:noFill/>
          </a:ln>
        </p:spPr>
        <p:txBody>
          <a:bodyPr wrap="none" anchor="ctr">
            <a:spAutoFit/>
          </a:bodyPr>
          <a:lstStyle/>
          <a:p>
            <a:r>
              <a:rPr lang="en-US" altLang="zh-CN" sz="1000"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endParaRPr>
          </a:p>
        </p:txBody>
      </p:sp>
      <p:graphicFrame>
        <p:nvGraphicFramePr>
          <p:cNvPr id="10243" name="Object 3"/>
          <p:cNvGraphicFramePr/>
          <p:nvPr/>
        </p:nvGraphicFramePr>
        <p:xfrm>
          <a:off x="6643688" y="4292600"/>
          <a:ext cx="520700" cy="439738"/>
        </p:xfrm>
        <a:graphic>
          <a:graphicData uri="http://schemas.openxmlformats.org/presentationml/2006/ole">
            <mc:AlternateContent xmlns:mc="http://schemas.openxmlformats.org/markup-compatibility/2006">
              <mc:Choice xmlns:v="urn:schemas-microsoft-com:vml" Requires="v">
                <p:oleObj spid="_x0000_s8223" name="" r:id="rId3" imgW="3657600" imgH="4876800" progId="Equation.2">
                  <p:embed/>
                </p:oleObj>
              </mc:Choice>
              <mc:Fallback>
                <p:oleObj name="" r:id="rId3" imgW="3657600" imgH="4876800" progId="Equation.2">
                  <p:embed/>
                  <p:pic>
                    <p:nvPicPr>
                      <p:cNvPr id="0" name="Object 3"/>
                      <p:cNvPicPr/>
                      <p:nvPr/>
                    </p:nvPicPr>
                    <p:blipFill>
                      <a:blip r:embed="rId4"/>
                      <a:stretch>
                        <a:fillRect/>
                      </a:stretch>
                    </p:blipFill>
                    <p:spPr>
                      <a:xfrm>
                        <a:off x="6643688" y="4292600"/>
                        <a:ext cx="520700" cy="439738"/>
                      </a:xfrm>
                      <a:prstGeom prst="rect">
                        <a:avLst/>
                      </a:prstGeom>
                      <a:noFill/>
                      <a:ln w="38100">
                        <a:noFill/>
                      </a:ln>
                    </p:spPr>
                  </p:pic>
                </p:oleObj>
              </mc:Fallback>
            </mc:AlternateContent>
          </a:graphicData>
        </a:graphic>
      </p:graphicFrame>
      <p:sp>
        <p:nvSpPr>
          <p:cNvPr id="10248" name="Rectangle 10"/>
          <p:cNvSpPr/>
          <p:nvPr/>
        </p:nvSpPr>
        <p:spPr>
          <a:xfrm>
            <a:off x="0" y="444500"/>
            <a:ext cx="222250" cy="260350"/>
          </a:xfrm>
          <a:prstGeom prst="rect">
            <a:avLst/>
          </a:prstGeom>
          <a:noFill/>
          <a:ln w="9525">
            <a:noFill/>
          </a:ln>
        </p:spPr>
        <p:txBody>
          <a:bodyPr wrap="none" anchor="ctr">
            <a:spAutoFit/>
          </a:bodyPr>
          <a:lstStyle/>
          <a:p>
            <a:r>
              <a:rPr lang="en-US" altLang="zh-CN" sz="1100" dirty="0">
                <a:latin typeface="Times New Roman" panose="02020603050405020304" pitchFamily="18" charset="0"/>
              </a:rPr>
              <a:t> </a:t>
            </a:r>
            <a:endParaRPr lang="en-US" altLang="zh-CN" dirty="0">
              <a:latin typeface="Times New Roman" panose="02020603050405020304" pitchFamily="18" charset="0"/>
            </a:endParaRPr>
          </a:p>
        </p:txBody>
      </p:sp>
      <p:sp>
        <p:nvSpPr>
          <p:cNvPr id="10249" name="Rectangle 12"/>
          <p:cNvSpPr/>
          <p:nvPr/>
        </p:nvSpPr>
        <p:spPr>
          <a:xfrm>
            <a:off x="4460875" y="3076575"/>
            <a:ext cx="215900" cy="244475"/>
          </a:xfrm>
          <a:prstGeom prst="rect">
            <a:avLst/>
          </a:prstGeom>
          <a:noFill/>
          <a:ln w="9525">
            <a:noFill/>
          </a:ln>
        </p:spPr>
        <p:txBody>
          <a:bodyPr wrap="none" anchor="ctr">
            <a:spAutoFit/>
          </a:bodyPr>
          <a:lstStyle/>
          <a:p>
            <a:r>
              <a:rPr lang="en-US" altLang="zh-CN" sz="1000"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endParaRPr>
          </a:p>
        </p:txBody>
      </p:sp>
      <p:sp>
        <p:nvSpPr>
          <p:cNvPr id="10250" name="Text Box 14"/>
          <p:cNvSpPr txBox="1"/>
          <p:nvPr/>
        </p:nvSpPr>
        <p:spPr>
          <a:xfrm>
            <a:off x="4140200" y="1484313"/>
            <a:ext cx="424815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18" charset="0"/>
              </a:rPr>
              <a:t>..……………………………(20)</a:t>
            </a:r>
            <a:endParaRPr lang="en-US" altLang="zh-CN" dirty="0">
              <a:latin typeface="Times New Roman" panose="02020603050405020304" pitchFamily="18" charset="0"/>
            </a:endParaRPr>
          </a:p>
        </p:txBody>
      </p:sp>
      <p:sp>
        <p:nvSpPr>
          <p:cNvPr id="10251" name="灯片编号占位符 10"/>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p:nvPr/>
        </p:nvSpPr>
        <p:spPr>
          <a:xfrm>
            <a:off x="0" y="131445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1266" name="Object 2"/>
          <p:cNvGraphicFramePr/>
          <p:nvPr/>
        </p:nvGraphicFramePr>
        <p:xfrm>
          <a:off x="3900488" y="404813"/>
          <a:ext cx="5243512" cy="5256212"/>
        </p:xfrm>
        <a:graphic>
          <a:graphicData uri="http://schemas.openxmlformats.org/presentationml/2006/ole">
            <mc:AlternateContent xmlns:mc="http://schemas.openxmlformats.org/markup-compatibility/2006">
              <mc:Choice xmlns:v="urn:schemas-microsoft-com:vml" Requires="v">
                <p:oleObj spid="_x0000_s9234" name="" r:id="rId1" imgW="66570225" imgH="78695550" progId="">
                  <p:embed/>
                </p:oleObj>
              </mc:Choice>
              <mc:Fallback>
                <p:oleObj name="" r:id="rId1" imgW="66570225" imgH="78695550" progId="">
                  <p:embed/>
                  <p:pic>
                    <p:nvPicPr>
                      <p:cNvPr id="0" name="Object 2"/>
                      <p:cNvPicPr/>
                      <p:nvPr/>
                    </p:nvPicPr>
                    <p:blipFill>
                      <a:blip r:embed="rId2"/>
                      <a:stretch>
                        <a:fillRect/>
                      </a:stretch>
                    </p:blipFill>
                    <p:spPr>
                      <a:xfrm>
                        <a:off x="3900488" y="404813"/>
                        <a:ext cx="5243512" cy="5256212"/>
                      </a:xfrm>
                      <a:prstGeom prst="rect">
                        <a:avLst/>
                      </a:prstGeom>
                      <a:noFill/>
                      <a:ln w="38100">
                        <a:noFill/>
                      </a:ln>
                    </p:spPr>
                  </p:pic>
                </p:oleObj>
              </mc:Fallback>
            </mc:AlternateContent>
          </a:graphicData>
        </a:graphic>
      </p:graphicFrame>
      <p:sp>
        <p:nvSpPr>
          <p:cNvPr id="11268" name="Text Box 6"/>
          <p:cNvSpPr txBox="1"/>
          <p:nvPr/>
        </p:nvSpPr>
        <p:spPr>
          <a:xfrm>
            <a:off x="468313" y="333375"/>
            <a:ext cx="5616575" cy="461963"/>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RESULTS AND DISCUSSION </a:t>
            </a:r>
            <a:endParaRPr lang="en-US" altLang="zh-CN" i="0" dirty="0">
              <a:latin typeface="Times New Roman" panose="02020603050405020304" pitchFamily="18" charset="0"/>
            </a:endParaRPr>
          </a:p>
        </p:txBody>
      </p:sp>
      <p:sp>
        <p:nvSpPr>
          <p:cNvPr id="11269" name="Text Box 7"/>
          <p:cNvSpPr txBox="1"/>
          <p:nvPr/>
        </p:nvSpPr>
        <p:spPr>
          <a:xfrm>
            <a:off x="179512" y="1000125"/>
            <a:ext cx="4057526" cy="5262979"/>
          </a:xfrm>
          <a:prstGeom prst="rect">
            <a:avLst/>
          </a:prstGeom>
          <a:solidFill>
            <a:schemeClr val="accent1"/>
          </a:solidFill>
          <a:ln w="9525">
            <a:noFill/>
          </a:ln>
        </p:spPr>
        <p:txBody>
          <a:bodyPr wrap="square">
            <a:spAutoFit/>
          </a:bodyPr>
          <a:lstStyle/>
          <a:p>
            <a:pPr>
              <a:spcBef>
                <a:spcPct val="50000"/>
              </a:spcBef>
            </a:pPr>
            <a:r>
              <a:rPr lang="en-GB" altLang="zh-CN" i="0" dirty="0">
                <a:latin typeface="Times New Roman" panose="02020603050405020304" pitchFamily="18" charset="0"/>
              </a:rPr>
              <a:t>Figure 1 (a) shows that the calculated activities of AlN and GaN in Al</a:t>
            </a:r>
            <a:r>
              <a:rPr lang="en-GB" altLang="zh-CN" i="0" baseline="-25000" dirty="0">
                <a:latin typeface="Times New Roman" panose="02020603050405020304" pitchFamily="18" charset="0"/>
              </a:rPr>
              <a:t>x</a:t>
            </a:r>
            <a:r>
              <a:rPr lang="en-GB" altLang="zh-CN" i="0" dirty="0">
                <a:latin typeface="Times New Roman" panose="02020603050405020304" pitchFamily="18" charset="0"/>
              </a:rPr>
              <a:t>Ga</a:t>
            </a:r>
            <a:r>
              <a:rPr lang="en-GB" altLang="zh-CN" i="0" baseline="-25000" dirty="0">
                <a:latin typeface="Times New Roman" panose="02020603050405020304" pitchFamily="18" charset="0"/>
              </a:rPr>
              <a:t>1-x</a:t>
            </a:r>
            <a:r>
              <a:rPr lang="en-GB" altLang="zh-CN" i="0" dirty="0">
                <a:latin typeface="Times New Roman" panose="02020603050405020304" pitchFamily="18" charset="0"/>
              </a:rPr>
              <a:t>N</a:t>
            </a:r>
            <a:r>
              <a:rPr lang="en-US" altLang="zh-CN" i="0" dirty="0">
                <a:latin typeface="Times New Roman" panose="02020603050405020304" pitchFamily="18" charset="0"/>
              </a:rPr>
              <a:t>.</a:t>
            </a:r>
            <a:r>
              <a:rPr lang="en-GB" altLang="zh-CN" i="0" dirty="0">
                <a:latin typeface="Times New Roman" panose="02020603050405020304" pitchFamily="18" charset="0"/>
              </a:rPr>
              <a:t> In Al</a:t>
            </a:r>
            <a:r>
              <a:rPr lang="en-GB" altLang="zh-CN" i="0" baseline="-25000" dirty="0">
                <a:latin typeface="Times New Roman" panose="02020603050405020304" pitchFamily="18" charset="0"/>
              </a:rPr>
              <a:t>x</a:t>
            </a:r>
            <a:r>
              <a:rPr lang="en-GB" altLang="zh-CN" i="0" dirty="0">
                <a:latin typeface="Times New Roman" panose="02020603050405020304" pitchFamily="18" charset="0"/>
              </a:rPr>
              <a:t>Ga</a:t>
            </a:r>
            <a:r>
              <a:rPr lang="en-GB" altLang="zh-CN" i="0" baseline="-25000" dirty="0">
                <a:latin typeface="Times New Roman" panose="02020603050405020304" pitchFamily="18" charset="0"/>
              </a:rPr>
              <a:t>1-x</a:t>
            </a:r>
            <a:r>
              <a:rPr lang="en-GB" altLang="zh-CN" i="0" dirty="0">
                <a:latin typeface="Times New Roman" panose="02020603050405020304" pitchFamily="18" charset="0"/>
              </a:rPr>
              <a:t>N the calculated activities of AlN and GaN deviate slightly from the</a:t>
            </a:r>
            <a:r>
              <a:rPr lang="en-GB" altLang="zh-CN" i="0" dirty="0">
                <a:solidFill>
                  <a:schemeClr val="bg1"/>
                </a:solidFill>
                <a:latin typeface="Times New Roman" panose="02020603050405020304" pitchFamily="18" charset="0"/>
              </a:rPr>
              <a:t> ideal solution </a:t>
            </a:r>
            <a:r>
              <a:rPr lang="en-GB" altLang="zh-CN" i="0" dirty="0">
                <a:latin typeface="Times New Roman" panose="02020603050405020304" pitchFamily="18" charset="0"/>
              </a:rPr>
              <a:t>and the deviation changes weakly with temperature. </a:t>
            </a:r>
            <a:r>
              <a:rPr lang="en-US" altLang="zh-CN" i="0" dirty="0">
                <a:latin typeface="Times New Roman" panose="02020603050405020304" pitchFamily="18" charset="0"/>
              </a:rPr>
              <a:t>The interaction parameter used </a:t>
            </a:r>
            <a:r>
              <a:rPr lang="en-US" altLang="zh-CN" b="1" i="0" dirty="0">
                <a:solidFill>
                  <a:schemeClr val="bg1"/>
                </a:solidFill>
                <a:latin typeface="Times New Roman" panose="02020603050405020304" pitchFamily="18" charset="0"/>
              </a:rPr>
              <a:t>is</a:t>
            </a:r>
            <a:r>
              <a:rPr lang="en-GB" altLang="zh-CN" b="1" i="0" dirty="0">
                <a:solidFill>
                  <a:schemeClr val="bg1"/>
                </a:solidFill>
                <a:latin typeface="Times New Roman" panose="02020603050405020304" pitchFamily="18" charset="0"/>
              </a:rPr>
              <a:t> 672 cal/mole</a:t>
            </a:r>
            <a:r>
              <a:rPr lang="en-GB" altLang="zh-CN" i="0" dirty="0">
                <a:latin typeface="Times New Roman" panose="02020603050405020304" pitchFamily="18" charset="0"/>
              </a:rPr>
              <a:t>, because the lattice constant of AlN is close to that of GaN</a:t>
            </a:r>
            <a:r>
              <a:rPr lang="en-GB" altLang="zh-CN" i="0" dirty="0">
                <a:solidFill>
                  <a:srgbClr val="FF0000"/>
                </a:solidFill>
                <a:latin typeface="Times New Roman" panose="02020603050405020304" pitchFamily="18" charset="0"/>
              </a:rPr>
              <a:t>. </a:t>
            </a:r>
            <a:r>
              <a:rPr lang="en-GB" altLang="zh-CN" b="1" i="0" dirty="0">
                <a:solidFill>
                  <a:schemeClr val="bg1"/>
                </a:solidFill>
                <a:latin typeface="Times New Roman" panose="02020603050405020304" pitchFamily="18" charset="0"/>
              </a:rPr>
              <a:t>The Al</a:t>
            </a:r>
            <a:r>
              <a:rPr lang="en-GB" altLang="zh-CN" b="1" i="0" baseline="-25000" dirty="0">
                <a:solidFill>
                  <a:schemeClr val="bg1"/>
                </a:solidFill>
                <a:latin typeface="Times New Roman" panose="02020603050405020304" pitchFamily="18" charset="0"/>
              </a:rPr>
              <a:t>x</a:t>
            </a:r>
            <a:r>
              <a:rPr lang="en-GB" altLang="zh-CN" b="1" i="0" dirty="0">
                <a:solidFill>
                  <a:schemeClr val="bg1"/>
                </a:solidFill>
                <a:latin typeface="Times New Roman" panose="02020603050405020304" pitchFamily="18" charset="0"/>
              </a:rPr>
              <a:t>Ga</a:t>
            </a:r>
            <a:r>
              <a:rPr lang="en-GB" altLang="zh-CN" b="1" i="0" baseline="-25000" dirty="0">
                <a:solidFill>
                  <a:schemeClr val="bg1"/>
                </a:solidFill>
                <a:latin typeface="Times New Roman" panose="02020603050405020304" pitchFamily="18" charset="0"/>
              </a:rPr>
              <a:t>1-x</a:t>
            </a:r>
            <a:r>
              <a:rPr lang="en-GB" altLang="zh-CN" b="1" i="0" dirty="0">
                <a:solidFill>
                  <a:schemeClr val="bg1"/>
                </a:solidFill>
                <a:latin typeface="Times New Roman" panose="02020603050405020304" pitchFamily="18" charset="0"/>
              </a:rPr>
              <a:t>N alloy can form a solid solution over the entire composition. </a:t>
            </a:r>
            <a:endParaRPr lang="en-US" altLang="zh-CN" b="1" i="0" dirty="0">
              <a:solidFill>
                <a:schemeClr val="bg1"/>
              </a:solidFill>
              <a:latin typeface="Times New Roman" panose="02020603050405020304" pitchFamily="18" charset="0"/>
            </a:endParaRPr>
          </a:p>
        </p:txBody>
      </p:sp>
      <p:sp>
        <p:nvSpPr>
          <p:cNvPr id="11270" name="Text Box 8"/>
          <p:cNvSpPr txBox="1"/>
          <p:nvPr/>
        </p:nvSpPr>
        <p:spPr>
          <a:xfrm>
            <a:off x="5868144" y="5754185"/>
            <a:ext cx="2381417" cy="461963"/>
          </a:xfrm>
          <a:prstGeom prst="rect">
            <a:avLst/>
          </a:prstGeom>
          <a:solidFill>
            <a:srgbClr val="E9F6A8"/>
          </a:solidFill>
          <a:ln w="9525">
            <a:noFill/>
          </a:ln>
        </p:spPr>
        <p:txBody>
          <a:bodyPr wrap="square">
            <a:spAutoFit/>
          </a:bodyPr>
          <a:lstStyle/>
          <a:p>
            <a:pPr>
              <a:spcBef>
                <a:spcPct val="50000"/>
              </a:spcBef>
            </a:pPr>
            <a:r>
              <a:rPr lang="en-GB" altLang="zh-CN" dirty="0">
                <a:latin typeface="Times New Roman" panose="02020603050405020304" pitchFamily="18" charset="0"/>
              </a:rPr>
              <a:t>Fig. (1a)</a:t>
            </a:r>
            <a:endParaRPr lang="en-US" altLang="zh-CN" dirty="0">
              <a:latin typeface="Times New Roman" panose="02020603050405020304" pitchFamily="18" charset="0"/>
            </a:endParaRPr>
          </a:p>
        </p:txBody>
      </p:sp>
      <p:sp>
        <p:nvSpPr>
          <p:cNvPr id="11271" name="TextBox 6"/>
          <p:cNvSpPr txBox="1"/>
          <p:nvPr/>
        </p:nvSpPr>
        <p:spPr>
          <a:xfrm>
            <a:off x="4284663" y="6396038"/>
            <a:ext cx="4214812" cy="461962"/>
          </a:xfrm>
          <a:prstGeom prst="rect">
            <a:avLst/>
          </a:prstGeom>
          <a:noFill/>
          <a:ln w="9525">
            <a:noFill/>
          </a:ln>
        </p:spPr>
        <p:txBody>
          <a:bodyPr>
            <a:spAutoFit/>
          </a:bodyPr>
          <a:lstStyle/>
          <a:p>
            <a:r>
              <a:rPr lang="en-US" altLang="zh-CN" i="0" dirty="0">
                <a:latin typeface="Times New Roman" panose="02020603050405020304" pitchFamily="18" charset="0"/>
              </a:rPr>
              <a:t>According to Eqs. (9),(10)</a:t>
            </a:r>
            <a:endParaRPr lang="zh-CN" altLang="en-US" i="0" dirty="0">
              <a:latin typeface="Times New Roman" panose="02020603050405020304" pitchFamily="18" charset="0"/>
            </a:endParaRPr>
          </a:p>
        </p:txBody>
      </p:sp>
      <p:sp>
        <p:nvSpPr>
          <p:cNvPr id="11272" name="灯片编号占位符 7"/>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i="0" dirty="0"/>
            </a:fld>
            <a:endParaRPr lang="en-US" altLang="zh-CN" sz="1000" i="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1188" y="404813"/>
            <a:ext cx="8175653" cy="1143000"/>
          </a:xfrm>
          <a:solidFill>
            <a:srgbClr val="FFFF66"/>
          </a:solid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smtClean="0">
                <a:ln>
                  <a:noFill/>
                </a:ln>
                <a:solidFill>
                  <a:srgbClr val="FF3300"/>
                </a:solidFill>
                <a:effectLst>
                  <a:outerShdw blurRad="31750" dist="25400" dir="5400000" algn="tl" rotWithShape="0">
                    <a:srgbClr val="000000">
                      <a:alpha val="25000"/>
                    </a:srgbClr>
                  </a:outerShdw>
                </a:effectLst>
                <a:uLnTx/>
                <a:uFillTx/>
                <a:latin typeface="+mj-lt"/>
                <a:ea typeface="+mj-ea"/>
                <a:cs typeface="+mj-cs"/>
              </a:rPr>
              <a:t>vacancies and </a:t>
            </a:r>
            <a:r>
              <a:rPr kumimoji="0" lang="en-US" altLang="zh-CN" sz="2800" b="1" i="0" u="none" strike="noStrike" kern="1200" cap="none" spc="0" normalizeH="0" baseline="0" noProof="0" dirty="0" err="1" smtClean="0">
                <a:ln>
                  <a:noFill/>
                </a:ln>
                <a:solidFill>
                  <a:srgbClr val="FF3300"/>
                </a:solidFill>
                <a:effectLst>
                  <a:outerShdw blurRad="31750" dist="25400" dir="5400000" algn="tl" rotWithShape="0">
                    <a:srgbClr val="000000">
                      <a:alpha val="25000"/>
                    </a:srgbClr>
                  </a:outerShdw>
                </a:effectLst>
                <a:uLnTx/>
                <a:uFillTx/>
                <a:latin typeface="+mj-lt"/>
                <a:ea typeface="+mj-ea"/>
                <a:cs typeface="+mj-cs"/>
              </a:rPr>
              <a:t>antisites</a:t>
            </a:r>
            <a:r>
              <a:rPr kumimoji="0" lang="en-US" altLang="zh-CN" sz="2800" b="1" i="0" u="none" strike="noStrike" kern="1200" cap="none" spc="0" normalizeH="0" baseline="0" noProof="0" dirty="0" smtClean="0">
                <a:ln>
                  <a:noFill/>
                </a:ln>
                <a:solidFill>
                  <a:srgbClr val="FF3300"/>
                </a:solidFill>
                <a:effectLst>
                  <a:outerShdw blurRad="31750" dist="25400" dir="5400000" algn="tl" rotWithShape="0">
                    <a:srgbClr val="000000">
                      <a:alpha val="25000"/>
                    </a:srgbClr>
                  </a:outerShdw>
                </a:effectLst>
                <a:uLnTx/>
                <a:uFillTx/>
                <a:latin typeface="+mj-lt"/>
                <a:ea typeface="+mj-ea"/>
                <a:cs typeface="+mj-cs"/>
              </a:rPr>
              <a:t> are dominant defects at growth temperature. The reactions are as follows</a:t>
            </a:r>
            <a:r>
              <a:rPr kumimoji="0" lang="en-US" altLang="zh-CN" sz="4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t>
            </a:r>
            <a:endParaRPr kumimoji="0" lang="en-US" altLang="zh-CN" sz="4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2467" name="Rectangle 3"/>
          <p:cNvSpPr>
            <a:spLocks noGrp="1"/>
          </p:cNvSpPr>
          <p:nvPr>
            <p:ph idx="1"/>
          </p:nvPr>
        </p:nvSpPr>
        <p:spPr>
          <a:solidFill>
            <a:schemeClr val="accent2">
              <a:alpha val="100000"/>
            </a:schemeClr>
          </a:solidFill>
        </p:spPr>
        <p:txBody>
          <a:bodyPr vert="horz" wrap="square" lIns="91440" tIns="45720" rIns="91440" bIns="45720" anchor="t">
            <a:normAutofit fontScale="92500" lnSpcReduction="10000"/>
          </a:bodyPr>
          <a:lstStyle/>
          <a:p>
            <a:r>
              <a:rPr lang="en-US" altLang="zh-CN" dirty="0">
                <a:solidFill>
                  <a:schemeClr val="bg1"/>
                </a:solidFill>
              </a:rPr>
              <a:t>Ga</a:t>
            </a:r>
            <a:r>
              <a:rPr lang="en-US" altLang="zh-CN" baseline="-25000" dirty="0">
                <a:solidFill>
                  <a:schemeClr val="bg1"/>
                </a:solidFill>
              </a:rPr>
              <a:t>g</a:t>
            </a:r>
            <a:r>
              <a:rPr lang="en-US" altLang="zh-CN" dirty="0">
                <a:solidFill>
                  <a:schemeClr val="bg1"/>
                </a:solidFill>
              </a:rPr>
              <a:t> = Ga</a:t>
            </a:r>
            <a:r>
              <a:rPr lang="en-US" altLang="zh-CN" baseline="-25000" dirty="0">
                <a:solidFill>
                  <a:schemeClr val="bg1"/>
                </a:solidFill>
              </a:rPr>
              <a:t>Ga</a:t>
            </a:r>
            <a:r>
              <a:rPr lang="en-US" altLang="zh-CN" dirty="0">
                <a:solidFill>
                  <a:schemeClr val="bg1"/>
                </a:solidFill>
              </a:rPr>
              <a:t> + V</a:t>
            </a:r>
            <a:r>
              <a:rPr lang="en-US" altLang="zh-CN" baseline="-25000" dirty="0">
                <a:solidFill>
                  <a:schemeClr val="bg1"/>
                </a:solidFill>
              </a:rPr>
              <a:t>N</a:t>
            </a:r>
            <a:r>
              <a:rPr lang="en-US" altLang="zh-CN" dirty="0">
                <a:solidFill>
                  <a:schemeClr val="bg1"/>
                </a:solidFill>
              </a:rPr>
              <a:t>*             ------------(1)</a:t>
            </a:r>
            <a:endParaRPr lang="en-US" altLang="zh-CN" dirty="0">
              <a:solidFill>
                <a:schemeClr val="bg1"/>
              </a:solidFill>
            </a:endParaRPr>
          </a:p>
          <a:p>
            <a:r>
              <a:rPr lang="en-US" altLang="zh-CN" dirty="0">
                <a:solidFill>
                  <a:schemeClr val="bg1"/>
                </a:solidFill>
              </a:rPr>
              <a:t>N </a:t>
            </a:r>
            <a:r>
              <a:rPr lang="en-US" altLang="zh-CN" baseline="-25000" dirty="0">
                <a:solidFill>
                  <a:schemeClr val="bg1"/>
                </a:solidFill>
              </a:rPr>
              <a:t>g</a:t>
            </a:r>
            <a:r>
              <a:rPr lang="en-US" altLang="zh-CN" dirty="0">
                <a:solidFill>
                  <a:schemeClr val="bg1"/>
                </a:solidFill>
              </a:rPr>
              <a:t> = N </a:t>
            </a:r>
            <a:r>
              <a:rPr lang="en-US" altLang="zh-CN" baseline="-25000" dirty="0">
                <a:solidFill>
                  <a:schemeClr val="bg1"/>
                </a:solidFill>
              </a:rPr>
              <a:t>N</a:t>
            </a:r>
            <a:r>
              <a:rPr lang="en-US" altLang="zh-CN" dirty="0">
                <a:solidFill>
                  <a:schemeClr val="bg1"/>
                </a:solidFill>
              </a:rPr>
              <a:t> + V</a:t>
            </a:r>
            <a:r>
              <a:rPr lang="en-US" altLang="zh-CN" baseline="-25000" dirty="0">
                <a:solidFill>
                  <a:schemeClr val="bg1"/>
                </a:solidFill>
              </a:rPr>
              <a:t>Ga</a:t>
            </a:r>
            <a:r>
              <a:rPr lang="en-US" altLang="zh-CN" dirty="0">
                <a:solidFill>
                  <a:schemeClr val="bg1"/>
                </a:solidFill>
              </a:rPr>
              <a:t>*               ------------(2)</a:t>
            </a:r>
            <a:endParaRPr lang="en-US" altLang="zh-CN" dirty="0">
              <a:solidFill>
                <a:schemeClr val="bg1"/>
              </a:solidFill>
            </a:endParaRPr>
          </a:p>
          <a:p>
            <a:r>
              <a:rPr lang="en-US" altLang="zh-CN" dirty="0">
                <a:solidFill>
                  <a:schemeClr val="bg1"/>
                </a:solidFill>
              </a:rPr>
              <a:t>V</a:t>
            </a:r>
            <a:r>
              <a:rPr lang="en-US" altLang="zh-CN" baseline="-25000" dirty="0">
                <a:solidFill>
                  <a:schemeClr val="bg1"/>
                </a:solidFill>
              </a:rPr>
              <a:t>N</a:t>
            </a:r>
            <a:r>
              <a:rPr lang="en-US" altLang="zh-CN" dirty="0">
                <a:solidFill>
                  <a:schemeClr val="bg1"/>
                </a:solidFill>
              </a:rPr>
              <a:t>* =V</a:t>
            </a:r>
            <a:r>
              <a:rPr lang="en-US" altLang="zh-CN" baseline="-25000" dirty="0">
                <a:solidFill>
                  <a:schemeClr val="bg1"/>
                </a:solidFill>
              </a:rPr>
              <a:t>N</a:t>
            </a:r>
            <a:r>
              <a:rPr lang="en-US" altLang="zh-CN" dirty="0">
                <a:solidFill>
                  <a:schemeClr val="bg1"/>
                </a:solidFill>
              </a:rPr>
              <a:t> </a:t>
            </a:r>
            <a:r>
              <a:rPr lang="en-US" altLang="zh-CN" baseline="30000" dirty="0">
                <a:solidFill>
                  <a:schemeClr val="bg1"/>
                </a:solidFill>
              </a:rPr>
              <a:t>+ </a:t>
            </a:r>
            <a:r>
              <a:rPr lang="en-US" altLang="zh-CN" dirty="0">
                <a:solidFill>
                  <a:schemeClr val="bg1"/>
                </a:solidFill>
              </a:rPr>
              <a:t>+ e -                  ------------(3)</a:t>
            </a:r>
            <a:endParaRPr lang="en-US" altLang="zh-CN" dirty="0">
              <a:solidFill>
                <a:schemeClr val="bg1"/>
              </a:solidFill>
            </a:endParaRPr>
          </a:p>
          <a:p>
            <a:r>
              <a:rPr lang="en-US" altLang="zh-CN" dirty="0">
                <a:solidFill>
                  <a:schemeClr val="bg1"/>
                </a:solidFill>
              </a:rPr>
              <a:t>V</a:t>
            </a:r>
            <a:r>
              <a:rPr lang="en-US" altLang="zh-CN" baseline="-25000" dirty="0">
                <a:solidFill>
                  <a:schemeClr val="bg1"/>
                </a:solidFill>
              </a:rPr>
              <a:t>Ga</a:t>
            </a:r>
            <a:r>
              <a:rPr lang="en-US" altLang="zh-CN" dirty="0">
                <a:solidFill>
                  <a:schemeClr val="bg1"/>
                </a:solidFill>
              </a:rPr>
              <a:t>* =V</a:t>
            </a:r>
            <a:r>
              <a:rPr lang="en-US" altLang="zh-CN" baseline="-25000" dirty="0">
                <a:solidFill>
                  <a:schemeClr val="bg1"/>
                </a:solidFill>
              </a:rPr>
              <a:t>Ga</a:t>
            </a:r>
            <a:r>
              <a:rPr lang="en-US" altLang="zh-CN" dirty="0">
                <a:solidFill>
                  <a:schemeClr val="bg1"/>
                </a:solidFill>
              </a:rPr>
              <a:t> </a:t>
            </a:r>
            <a:r>
              <a:rPr lang="en-US" altLang="zh-CN" baseline="30000" dirty="0">
                <a:solidFill>
                  <a:schemeClr val="bg1"/>
                </a:solidFill>
              </a:rPr>
              <a:t>- </a:t>
            </a:r>
            <a:r>
              <a:rPr lang="en-US" altLang="zh-CN" dirty="0">
                <a:solidFill>
                  <a:schemeClr val="bg1"/>
                </a:solidFill>
              </a:rPr>
              <a:t>+ h+                 -----------(4)</a:t>
            </a:r>
            <a:endParaRPr lang="en-US" altLang="zh-CN" dirty="0">
              <a:solidFill>
                <a:schemeClr val="bg1"/>
              </a:solidFill>
            </a:endParaRPr>
          </a:p>
          <a:p>
            <a:r>
              <a:rPr lang="en-US" altLang="zh-CN" dirty="0">
                <a:solidFill>
                  <a:schemeClr val="bg1"/>
                </a:solidFill>
              </a:rPr>
              <a:t>Ga</a:t>
            </a:r>
            <a:r>
              <a:rPr lang="en-US" altLang="zh-CN" baseline="-25000" dirty="0">
                <a:solidFill>
                  <a:schemeClr val="bg1"/>
                </a:solidFill>
              </a:rPr>
              <a:t>g</a:t>
            </a:r>
            <a:r>
              <a:rPr lang="en-US" altLang="zh-CN" dirty="0">
                <a:solidFill>
                  <a:schemeClr val="bg1"/>
                </a:solidFill>
              </a:rPr>
              <a:t> = Ga</a:t>
            </a:r>
            <a:r>
              <a:rPr lang="en-US" altLang="zh-CN" baseline="-25000" dirty="0">
                <a:solidFill>
                  <a:schemeClr val="bg1"/>
                </a:solidFill>
              </a:rPr>
              <a:t>N</a:t>
            </a:r>
            <a:r>
              <a:rPr lang="en-US" altLang="zh-CN" baseline="30000" dirty="0">
                <a:solidFill>
                  <a:schemeClr val="bg1"/>
                </a:solidFill>
              </a:rPr>
              <a:t>2-</a:t>
            </a:r>
            <a:r>
              <a:rPr lang="en-US" altLang="zh-CN" dirty="0">
                <a:solidFill>
                  <a:schemeClr val="bg1"/>
                </a:solidFill>
              </a:rPr>
              <a:t> + V</a:t>
            </a:r>
            <a:r>
              <a:rPr lang="en-US" altLang="zh-CN" baseline="-25000" dirty="0">
                <a:solidFill>
                  <a:schemeClr val="bg1"/>
                </a:solidFill>
              </a:rPr>
              <a:t>Ga</a:t>
            </a:r>
            <a:r>
              <a:rPr lang="en-US" altLang="zh-CN" dirty="0">
                <a:solidFill>
                  <a:schemeClr val="bg1"/>
                </a:solidFill>
              </a:rPr>
              <a:t>* + 2h+  -----------(5)</a:t>
            </a:r>
            <a:endParaRPr lang="en-US" altLang="zh-CN" dirty="0">
              <a:solidFill>
                <a:schemeClr val="bg1"/>
              </a:solidFill>
            </a:endParaRPr>
          </a:p>
          <a:p>
            <a:r>
              <a:rPr lang="en-US" altLang="zh-CN" dirty="0">
                <a:solidFill>
                  <a:schemeClr val="bg1"/>
                </a:solidFill>
              </a:rPr>
              <a:t>N </a:t>
            </a:r>
            <a:r>
              <a:rPr lang="en-US" altLang="zh-CN" baseline="-25000" dirty="0">
                <a:solidFill>
                  <a:schemeClr val="bg1"/>
                </a:solidFill>
              </a:rPr>
              <a:t>g</a:t>
            </a:r>
            <a:r>
              <a:rPr lang="en-US" altLang="zh-CN" dirty="0">
                <a:solidFill>
                  <a:schemeClr val="bg1"/>
                </a:solidFill>
              </a:rPr>
              <a:t> = N </a:t>
            </a:r>
            <a:r>
              <a:rPr lang="en-US" altLang="zh-CN" baseline="-25000" dirty="0">
                <a:solidFill>
                  <a:schemeClr val="bg1"/>
                </a:solidFill>
              </a:rPr>
              <a:t>Ga</a:t>
            </a:r>
            <a:r>
              <a:rPr lang="en-US" altLang="zh-CN" baseline="30000" dirty="0">
                <a:solidFill>
                  <a:schemeClr val="bg1"/>
                </a:solidFill>
              </a:rPr>
              <a:t>2+</a:t>
            </a:r>
            <a:r>
              <a:rPr lang="en-US" altLang="zh-CN" dirty="0">
                <a:solidFill>
                  <a:schemeClr val="bg1"/>
                </a:solidFill>
              </a:rPr>
              <a:t> + V</a:t>
            </a:r>
            <a:r>
              <a:rPr lang="en-US" altLang="zh-CN" baseline="-25000" dirty="0">
                <a:solidFill>
                  <a:schemeClr val="bg1"/>
                </a:solidFill>
              </a:rPr>
              <a:t>N</a:t>
            </a:r>
            <a:r>
              <a:rPr lang="en-US" altLang="zh-CN" dirty="0">
                <a:solidFill>
                  <a:schemeClr val="bg1"/>
                </a:solidFill>
              </a:rPr>
              <a:t>* + 2e -   -----------(6)</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V</a:t>
            </a:r>
            <a:r>
              <a:rPr lang="zh-CN" altLang="en-US" b="1" dirty="0">
                <a:solidFill>
                  <a:schemeClr val="bg1"/>
                </a:solidFill>
              </a:rPr>
              <a:t>表示空位，下标</a:t>
            </a:r>
            <a:r>
              <a:rPr lang="en-US" altLang="zh-CN" b="1" dirty="0">
                <a:solidFill>
                  <a:schemeClr val="bg1"/>
                </a:solidFill>
              </a:rPr>
              <a:t>g</a:t>
            </a:r>
            <a:r>
              <a:rPr lang="zh-CN" altLang="en-US" b="1" dirty="0">
                <a:solidFill>
                  <a:schemeClr val="bg1"/>
                </a:solidFill>
              </a:rPr>
              <a:t>，</a:t>
            </a:r>
            <a:r>
              <a:rPr lang="en-US" altLang="zh-CN" b="1" dirty="0">
                <a:solidFill>
                  <a:schemeClr val="bg1"/>
                </a:solidFill>
              </a:rPr>
              <a:t>Ga</a:t>
            </a:r>
            <a:r>
              <a:rPr lang="zh-CN" altLang="en-US" b="1" dirty="0">
                <a:solidFill>
                  <a:schemeClr val="bg1"/>
                </a:solidFill>
              </a:rPr>
              <a:t>，</a:t>
            </a:r>
            <a:r>
              <a:rPr lang="en-US" altLang="zh-CN" b="1" dirty="0">
                <a:solidFill>
                  <a:schemeClr val="bg1"/>
                </a:solidFill>
              </a:rPr>
              <a:t>N</a:t>
            </a:r>
            <a:r>
              <a:rPr lang="zh-CN" altLang="en-US" b="1" dirty="0">
                <a:solidFill>
                  <a:schemeClr val="bg1"/>
                </a:solidFill>
              </a:rPr>
              <a:t>分别表示气相，</a:t>
            </a:r>
            <a:r>
              <a:rPr lang="en-US" altLang="zh-CN" b="1" dirty="0">
                <a:solidFill>
                  <a:schemeClr val="bg1"/>
                </a:solidFill>
              </a:rPr>
              <a:t>Ga</a:t>
            </a:r>
            <a:r>
              <a:rPr lang="zh-CN" altLang="en-US" b="1" dirty="0">
                <a:solidFill>
                  <a:schemeClr val="bg1"/>
                </a:solidFill>
              </a:rPr>
              <a:t>格位和</a:t>
            </a:r>
            <a:r>
              <a:rPr lang="en-US" altLang="zh-CN" b="1" dirty="0">
                <a:solidFill>
                  <a:schemeClr val="bg1"/>
                </a:solidFill>
              </a:rPr>
              <a:t>N</a:t>
            </a:r>
            <a:r>
              <a:rPr lang="zh-CN" altLang="en-US" b="1" dirty="0">
                <a:solidFill>
                  <a:schemeClr val="bg1"/>
                </a:solidFill>
              </a:rPr>
              <a:t>格位。上标</a:t>
            </a:r>
            <a:r>
              <a:rPr lang="en-US" altLang="zh-CN" b="1" dirty="0">
                <a:solidFill>
                  <a:schemeClr val="bg1"/>
                </a:solidFill>
              </a:rPr>
              <a:t>+</a:t>
            </a:r>
            <a:r>
              <a:rPr lang="zh-CN" altLang="en-US" b="1" dirty="0">
                <a:solidFill>
                  <a:schemeClr val="bg1"/>
                </a:solidFill>
              </a:rPr>
              <a:t>，</a:t>
            </a:r>
            <a:r>
              <a:rPr lang="en-US" altLang="zh-CN" b="1" dirty="0">
                <a:solidFill>
                  <a:schemeClr val="bg1"/>
                </a:solidFill>
              </a:rPr>
              <a:t>—</a:t>
            </a:r>
            <a:r>
              <a:rPr lang="zh-CN" altLang="en-US" b="1" dirty="0">
                <a:solidFill>
                  <a:schemeClr val="bg1"/>
                </a:solidFill>
              </a:rPr>
              <a:t>和*分别表示正电荷、负电荷和电中性。</a:t>
            </a:r>
            <a:r>
              <a:rPr lang="en-US" altLang="zh-CN" b="1" dirty="0">
                <a:solidFill>
                  <a:schemeClr val="bg1"/>
                </a:solidFill>
              </a:rPr>
              <a:t>e-</a:t>
            </a:r>
            <a:r>
              <a:rPr lang="zh-CN" altLang="en-US" b="1" dirty="0">
                <a:solidFill>
                  <a:schemeClr val="bg1"/>
                </a:solidFill>
              </a:rPr>
              <a:t>和</a:t>
            </a:r>
            <a:r>
              <a:rPr lang="en-US" altLang="zh-CN" b="1" dirty="0">
                <a:solidFill>
                  <a:schemeClr val="bg1"/>
                </a:solidFill>
              </a:rPr>
              <a:t>h+</a:t>
            </a:r>
            <a:r>
              <a:rPr lang="zh-CN" altLang="en-US" b="1" dirty="0">
                <a:solidFill>
                  <a:schemeClr val="bg1"/>
                </a:solidFill>
              </a:rPr>
              <a:t>分别代表电子和空穴。</a:t>
            </a:r>
            <a:endParaRPr lang="en-US" altLang="zh-CN" dirty="0">
              <a:solidFill>
                <a:schemeClr val="bg1"/>
              </a:solidFill>
            </a:endParaRPr>
          </a:p>
          <a:p>
            <a:endParaRPr lang="en-US" altLang="zh-CN" dirty="0">
              <a:solidFill>
                <a:schemeClr val="bg1"/>
              </a:solidFill>
            </a:endParaRPr>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p:nvPr/>
        </p:nvSpPr>
        <p:spPr>
          <a:xfrm>
            <a:off x="0" y="776288"/>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sp>
        <p:nvSpPr>
          <p:cNvPr id="12292" name="Text Box 6"/>
          <p:cNvSpPr txBox="1"/>
          <p:nvPr/>
        </p:nvSpPr>
        <p:spPr>
          <a:xfrm>
            <a:off x="5508625" y="5734050"/>
            <a:ext cx="1295400" cy="461665"/>
          </a:xfrm>
          <a:prstGeom prst="rect">
            <a:avLst/>
          </a:prstGeom>
          <a:solidFill>
            <a:srgbClr val="E9F6A8"/>
          </a:solidFill>
          <a:ln w="9525">
            <a:noFill/>
          </a:ln>
        </p:spPr>
        <p:txBody>
          <a:bodyPr>
            <a:spAutoFit/>
          </a:bodyPr>
          <a:lstStyle/>
          <a:p>
            <a:pPr>
              <a:spcBef>
                <a:spcPct val="50000"/>
              </a:spcBef>
            </a:pPr>
            <a:r>
              <a:rPr lang="en-GB" altLang="zh-CN" i="0" dirty="0">
                <a:latin typeface="Times New Roman" panose="02020603050405020304" pitchFamily="18" charset="0"/>
              </a:rPr>
              <a:t>Fig. 1(b) </a:t>
            </a:r>
            <a:endParaRPr lang="en-US" altLang="zh-CN" i="0" dirty="0">
              <a:latin typeface="Times New Roman" panose="02020603050405020304" pitchFamily="18" charset="0"/>
            </a:endParaRPr>
          </a:p>
        </p:txBody>
      </p:sp>
      <p:sp>
        <p:nvSpPr>
          <p:cNvPr id="12293" name="Text Box 7"/>
          <p:cNvSpPr txBox="1"/>
          <p:nvPr/>
        </p:nvSpPr>
        <p:spPr>
          <a:xfrm>
            <a:off x="144462" y="188913"/>
            <a:ext cx="3491433" cy="5816977"/>
          </a:xfrm>
          <a:prstGeom prst="rect">
            <a:avLst/>
          </a:prstGeom>
          <a:solidFill>
            <a:schemeClr val="bg2"/>
          </a:solidFill>
          <a:ln w="9525">
            <a:solidFill>
              <a:schemeClr val="bg2"/>
            </a:solidFill>
          </a:ln>
        </p:spPr>
        <p:txBody>
          <a:bodyPr wrap="square">
            <a:spAutoFit/>
          </a:bodyPr>
          <a:lstStyle/>
          <a:p>
            <a:pPr>
              <a:spcBef>
                <a:spcPct val="50000"/>
              </a:spcBef>
            </a:pPr>
            <a:r>
              <a:rPr lang="en-GB" altLang="zh-CN" i="0" dirty="0">
                <a:latin typeface="Times New Roman" panose="02020603050405020304" pitchFamily="18" charset="0"/>
              </a:rPr>
              <a:t>Figure 1 (b) shows that the calculated activities of </a:t>
            </a:r>
            <a:r>
              <a:rPr lang="en-US" altLang="zh-CN" i="0" dirty="0">
                <a:latin typeface="Times New Roman" panose="02020603050405020304" pitchFamily="18" charset="0"/>
              </a:rPr>
              <a:t>InN and GaN in In</a:t>
            </a:r>
            <a:r>
              <a:rPr lang="en-US" altLang="zh-CN" i="0" baseline="-25000" dirty="0">
                <a:latin typeface="Times New Roman" panose="02020603050405020304" pitchFamily="18" charset="0"/>
              </a:rPr>
              <a:t>x</a:t>
            </a:r>
            <a:r>
              <a:rPr lang="en-US" altLang="zh-CN" i="0" dirty="0">
                <a:latin typeface="Times New Roman" panose="02020603050405020304" pitchFamily="18" charset="0"/>
              </a:rPr>
              <a:t>Ga</a:t>
            </a:r>
            <a:r>
              <a:rPr lang="en-US" altLang="zh-CN" i="0" baseline="-25000" dirty="0">
                <a:latin typeface="Times New Roman" panose="02020603050405020304" pitchFamily="18" charset="0"/>
              </a:rPr>
              <a:t>1-x</a:t>
            </a:r>
            <a:r>
              <a:rPr lang="en-US" altLang="zh-CN" i="0" dirty="0">
                <a:latin typeface="Times New Roman" panose="02020603050405020304" pitchFamily="18" charset="0"/>
              </a:rPr>
              <a:t>N. </a:t>
            </a:r>
            <a:endParaRPr lang="en-US" altLang="zh-CN" i="0" dirty="0">
              <a:latin typeface="Times New Roman" panose="02020603050405020304" pitchFamily="18" charset="0"/>
            </a:endParaRPr>
          </a:p>
          <a:p>
            <a:pPr>
              <a:spcBef>
                <a:spcPct val="50000"/>
              </a:spcBef>
            </a:pPr>
            <a:r>
              <a:rPr lang="en-GB" altLang="zh-CN" i="0" dirty="0">
                <a:latin typeface="Times New Roman" panose="02020603050405020304" pitchFamily="18" charset="0"/>
              </a:rPr>
              <a:t>I</a:t>
            </a:r>
            <a:r>
              <a:rPr lang="en-US" altLang="zh-CN" i="0" dirty="0">
                <a:latin typeface="Times New Roman" panose="02020603050405020304" pitchFamily="18" charset="0"/>
              </a:rPr>
              <a:t>n In</a:t>
            </a:r>
            <a:r>
              <a:rPr lang="en-US" altLang="zh-CN" i="0" baseline="-25000" dirty="0">
                <a:latin typeface="Times New Roman" panose="02020603050405020304" pitchFamily="18" charset="0"/>
              </a:rPr>
              <a:t>x</a:t>
            </a:r>
            <a:r>
              <a:rPr lang="en-US" altLang="zh-CN" i="0" dirty="0">
                <a:latin typeface="Times New Roman" panose="02020603050405020304" pitchFamily="18" charset="0"/>
              </a:rPr>
              <a:t>Ga</a:t>
            </a:r>
            <a:r>
              <a:rPr lang="en-US" altLang="zh-CN" i="0" baseline="-25000" dirty="0">
                <a:latin typeface="Times New Roman" panose="02020603050405020304" pitchFamily="18" charset="0"/>
              </a:rPr>
              <a:t>1-x</a:t>
            </a:r>
            <a:r>
              <a:rPr lang="en-US" altLang="zh-CN" i="0" dirty="0">
                <a:latin typeface="Times New Roman" panose="02020603050405020304" pitchFamily="18" charset="0"/>
              </a:rPr>
              <a:t>N, however, the calculated activities of InN and GaN in InxGa1-xN deviates strongly from the ideal solution.</a:t>
            </a:r>
            <a:endParaRPr lang="en-US" altLang="zh-CN" i="0" dirty="0">
              <a:latin typeface="Times New Roman" panose="02020603050405020304" pitchFamily="18" charset="0"/>
            </a:endParaRPr>
          </a:p>
          <a:p>
            <a:pPr>
              <a:spcBef>
                <a:spcPct val="50000"/>
              </a:spcBef>
            </a:pPr>
            <a:r>
              <a:rPr lang="en-US" altLang="zh-CN" i="0" dirty="0">
                <a:latin typeface="Times New Roman" panose="02020603050405020304" pitchFamily="18" charset="0"/>
              </a:rPr>
              <a:t>In addition, the deviation changes strongly with temperature. </a:t>
            </a:r>
            <a:endParaRPr lang="en-US" altLang="zh-CN" i="0" dirty="0">
              <a:latin typeface="Times New Roman" panose="02020603050405020304" pitchFamily="18" charset="0"/>
            </a:endParaRPr>
          </a:p>
          <a:p>
            <a:pPr>
              <a:spcBef>
                <a:spcPct val="50000"/>
              </a:spcBef>
            </a:pPr>
            <a:r>
              <a:rPr lang="en-US" altLang="zh-CN" i="0" dirty="0">
                <a:latin typeface="Times New Roman" panose="02020603050405020304" pitchFamily="18" charset="0"/>
              </a:rPr>
              <a:t>Furthermore, In</a:t>
            </a:r>
            <a:r>
              <a:rPr lang="en-US" altLang="zh-CN" i="0" baseline="-25000" dirty="0">
                <a:latin typeface="Times New Roman" panose="02020603050405020304" pitchFamily="18" charset="0"/>
              </a:rPr>
              <a:t>x</a:t>
            </a:r>
            <a:r>
              <a:rPr lang="en-US" altLang="zh-CN" i="0" dirty="0">
                <a:latin typeface="Times New Roman" panose="02020603050405020304" pitchFamily="18" charset="0"/>
              </a:rPr>
              <a:t>Ga</a:t>
            </a:r>
            <a:r>
              <a:rPr lang="en-US" altLang="zh-CN" i="0" baseline="-25000" dirty="0">
                <a:latin typeface="Times New Roman" panose="02020603050405020304" pitchFamily="18" charset="0"/>
              </a:rPr>
              <a:t>1-x</a:t>
            </a:r>
            <a:r>
              <a:rPr lang="en-US" altLang="zh-CN" i="0" dirty="0">
                <a:latin typeface="Times New Roman" panose="02020603050405020304" pitchFamily="18" charset="0"/>
              </a:rPr>
              <a:t>N alloy is an immiscible III-V alloy. </a:t>
            </a:r>
            <a:endParaRPr lang="en-US" altLang="zh-CN" i="0" dirty="0">
              <a:latin typeface="Times New Roman" panose="02020603050405020304" pitchFamily="18" charset="0"/>
            </a:endParaRPr>
          </a:p>
        </p:txBody>
      </p:sp>
      <p:sp>
        <p:nvSpPr>
          <p:cNvPr id="12294"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grpSp>
        <p:nvGrpSpPr>
          <p:cNvPr id="3" name="组合 2"/>
          <p:cNvGrpSpPr/>
          <p:nvPr/>
        </p:nvGrpSpPr>
        <p:grpSpPr>
          <a:xfrm>
            <a:off x="3665802" y="188913"/>
            <a:ext cx="5478198" cy="5628005"/>
            <a:chOff x="4933" y="0"/>
            <a:chExt cx="9467" cy="8863"/>
          </a:xfrm>
        </p:grpSpPr>
        <p:graphicFrame>
          <p:nvGraphicFramePr>
            <p:cNvPr id="12290" name="Object 2"/>
            <p:cNvGraphicFramePr/>
            <p:nvPr/>
          </p:nvGraphicFramePr>
          <p:xfrm>
            <a:off x="4933" y="0"/>
            <a:ext cx="9467" cy="8863"/>
          </p:xfrm>
          <a:graphic>
            <a:graphicData uri="http://schemas.openxmlformats.org/presentationml/2006/ole">
              <mc:AlternateContent xmlns:mc="http://schemas.openxmlformats.org/markup-compatibility/2006">
                <mc:Choice xmlns:v="urn:schemas-microsoft-com:vml" Requires="v">
                  <p:oleObj spid="_x0000_s10258" name="" r:id="rId1" imgW="73790175" imgH="69084825" progId="">
                    <p:embed/>
                  </p:oleObj>
                </mc:Choice>
                <mc:Fallback>
                  <p:oleObj name="" r:id="rId1" imgW="73790175" imgH="69084825" progId="">
                    <p:embed/>
                    <p:pic>
                      <p:nvPicPr>
                        <p:cNvPr id="0" name="Object 2"/>
                        <p:cNvPicPr/>
                        <p:nvPr/>
                      </p:nvPicPr>
                      <p:blipFill>
                        <a:blip r:embed="rId2"/>
                        <a:stretch>
                          <a:fillRect/>
                        </a:stretch>
                      </p:blipFill>
                      <p:spPr>
                        <a:xfrm>
                          <a:off x="4933" y="0"/>
                          <a:ext cx="9467" cy="8863"/>
                        </a:xfrm>
                        <a:prstGeom prst="rect">
                          <a:avLst/>
                        </a:prstGeom>
                        <a:noFill/>
                        <a:ln w="38100">
                          <a:noFill/>
                        </a:ln>
                      </p:spPr>
                    </p:pic>
                  </p:oleObj>
                </mc:Fallback>
              </mc:AlternateContent>
            </a:graphicData>
          </a:graphic>
        </p:graphicFrame>
        <p:sp>
          <p:nvSpPr>
            <p:cNvPr id="2" name="文本框 1"/>
            <p:cNvSpPr txBox="1"/>
            <p:nvPr/>
          </p:nvSpPr>
          <p:spPr>
            <a:xfrm>
              <a:off x="12804" y="2551"/>
              <a:ext cx="1238" cy="531"/>
            </a:xfrm>
            <a:prstGeom prst="rect">
              <a:avLst/>
            </a:prstGeom>
            <a:solidFill>
              <a:schemeClr val="bg1"/>
            </a:solidFill>
          </p:spPr>
          <p:txBody>
            <a:bodyPr wrap="square" rtlCol="0">
              <a:spAutoFit/>
            </a:bodyPr>
            <a:lstStyle/>
            <a:p>
              <a:r>
                <a:rPr lang="en-US" altLang="zh-CN" sz="1600" b="1" i="0"/>
                <a:t>550</a:t>
              </a:r>
              <a:r>
                <a:rPr lang="en-US" altLang="zh-CN" sz="1600" b="1" i="0" baseline="30000"/>
                <a:t>o</a:t>
              </a:r>
              <a:r>
                <a:rPr lang="en-US" altLang="zh-CN" sz="1600" b="1" i="0"/>
                <a:t>C</a:t>
              </a:r>
              <a:endParaRPr lang="en-US" altLang="zh-CN" sz="1600" b="1" i="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5"/>
          <p:cNvGrpSpPr>
            <a:grpSpLocks noChangeAspect="1"/>
          </p:cNvGrpSpPr>
          <p:nvPr/>
        </p:nvGrpSpPr>
        <p:grpSpPr>
          <a:xfrm>
            <a:off x="3851275" y="0"/>
            <a:ext cx="5029200" cy="6677025"/>
            <a:chOff x="0" y="0"/>
            <a:chExt cx="7920" cy="10515"/>
          </a:xfrm>
        </p:grpSpPr>
        <p:sp>
          <p:nvSpPr>
            <p:cNvPr id="76807" name="AutoShape 6"/>
            <p:cNvSpPr>
              <a:spLocks noChangeAspect="1"/>
            </p:cNvSpPr>
            <p:nvPr/>
          </p:nvSpPr>
          <p:spPr>
            <a:xfrm>
              <a:off x="0" y="0"/>
              <a:ext cx="7920" cy="10515"/>
            </a:xfrm>
            <a:prstGeom prst="rect">
              <a:avLst/>
            </a:prstGeom>
            <a:noFill/>
            <a:ln w="9525">
              <a:noFill/>
            </a:ln>
          </p:spPr>
          <p:txBody>
            <a:bodyPr/>
            <a:lstStyle/>
            <a:p>
              <a:endParaRPr lang="zh-CN" altLang="en-US" i="0" dirty="0">
                <a:latin typeface="Times New Roman" panose="02020603050405020304" pitchFamily="18" charset="0"/>
              </a:endParaRPr>
            </a:p>
          </p:txBody>
        </p:sp>
        <p:grpSp>
          <p:nvGrpSpPr>
            <p:cNvPr id="76808" name="Group 7"/>
            <p:cNvGrpSpPr/>
            <p:nvPr/>
          </p:nvGrpSpPr>
          <p:grpSpPr>
            <a:xfrm>
              <a:off x="0" y="0"/>
              <a:ext cx="7920" cy="10515"/>
              <a:chOff x="0" y="0"/>
              <a:chExt cx="7920" cy="10515"/>
            </a:xfrm>
          </p:grpSpPr>
          <p:sp>
            <p:nvSpPr>
              <p:cNvPr id="76928" name="Rectangle 8"/>
              <p:cNvSpPr/>
              <p:nvPr/>
            </p:nvSpPr>
            <p:spPr>
              <a:xfrm>
                <a:off x="0" y="0"/>
                <a:ext cx="7920" cy="10515"/>
              </a:xfrm>
              <a:prstGeom prst="rect">
                <a:avLst/>
              </a:prstGeom>
              <a:solidFill>
                <a:srgbClr val="FFFFFF"/>
              </a:solidFill>
              <a:ln w="9525">
                <a:noFill/>
              </a:ln>
            </p:spPr>
            <p:txBody>
              <a:bodyPr/>
              <a:lstStyle/>
              <a:p>
                <a:endParaRPr lang="zh-CN" altLang="en-US" i="0" dirty="0">
                  <a:latin typeface="Times New Roman" panose="02020603050405020304" pitchFamily="18" charset="0"/>
                </a:endParaRPr>
              </a:p>
            </p:txBody>
          </p:sp>
          <p:sp>
            <p:nvSpPr>
              <p:cNvPr id="76929" name="Rectangle 9"/>
              <p:cNvSpPr/>
              <p:nvPr/>
            </p:nvSpPr>
            <p:spPr>
              <a:xfrm>
                <a:off x="1960" y="1526"/>
                <a:ext cx="4531" cy="7194"/>
              </a:xfrm>
              <a:prstGeom prst="rect">
                <a:avLst/>
              </a:prstGeom>
              <a:solidFill>
                <a:srgbClr val="FFFFFF"/>
              </a:solidFill>
              <a:ln w="1905" cap="flat" cmpd="sng">
                <a:solidFill>
                  <a:srgbClr val="FFFFFF"/>
                </a:solidFill>
                <a:prstDash val="solid"/>
                <a:miter/>
                <a:headEnd type="none" w="med" len="med"/>
                <a:tailEnd type="none" w="med" len="med"/>
              </a:ln>
            </p:spPr>
            <p:txBody>
              <a:bodyPr/>
              <a:lstStyle/>
              <a:p>
                <a:endParaRPr lang="zh-CN" altLang="en-US" i="0" dirty="0">
                  <a:latin typeface="Times New Roman" panose="02020603050405020304" pitchFamily="18" charset="0"/>
                </a:endParaRPr>
              </a:p>
            </p:txBody>
          </p:sp>
          <p:sp>
            <p:nvSpPr>
              <p:cNvPr id="76930" name="Rectangle 10"/>
              <p:cNvSpPr/>
              <p:nvPr/>
            </p:nvSpPr>
            <p:spPr>
              <a:xfrm>
                <a:off x="3063" y="9409"/>
                <a:ext cx="214"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X</a:t>
                </a:r>
                <a:endParaRPr lang="en-US" altLang="zh-CN" i="0" dirty="0">
                  <a:latin typeface="Times New Roman" panose="02020603050405020304" pitchFamily="18" charset="0"/>
                </a:endParaRPr>
              </a:p>
            </p:txBody>
          </p:sp>
          <p:sp>
            <p:nvSpPr>
              <p:cNvPr id="76931" name="Rectangle 11"/>
              <p:cNvSpPr/>
              <p:nvPr/>
            </p:nvSpPr>
            <p:spPr>
              <a:xfrm>
                <a:off x="3278" y="9409"/>
                <a:ext cx="89" cy="230"/>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 </a:t>
                </a:r>
                <a:endParaRPr lang="en-US" altLang="zh-CN" i="0" dirty="0">
                  <a:latin typeface="Times New Roman" panose="02020603050405020304" pitchFamily="18" charset="0"/>
                </a:endParaRPr>
              </a:p>
            </p:txBody>
          </p:sp>
          <p:sp>
            <p:nvSpPr>
              <p:cNvPr id="76932" name="Rectangle 12"/>
              <p:cNvSpPr/>
              <p:nvPr/>
            </p:nvSpPr>
            <p:spPr>
              <a:xfrm>
                <a:off x="3367" y="9409"/>
                <a:ext cx="72"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i</a:t>
                </a:r>
                <a:endParaRPr lang="en-US" altLang="zh-CN" i="0" dirty="0">
                  <a:latin typeface="Times New Roman" panose="02020603050405020304" pitchFamily="18" charset="0"/>
                </a:endParaRPr>
              </a:p>
            </p:txBody>
          </p:sp>
          <p:sp>
            <p:nvSpPr>
              <p:cNvPr id="76933" name="Rectangle 13"/>
              <p:cNvSpPr/>
              <p:nvPr/>
            </p:nvSpPr>
            <p:spPr>
              <a:xfrm>
                <a:off x="3437" y="9409"/>
                <a:ext cx="178"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n</a:t>
                </a:r>
                <a:endParaRPr lang="en-US" altLang="zh-CN" i="0" dirty="0">
                  <a:latin typeface="Times New Roman" panose="02020603050405020304" pitchFamily="18" charset="0"/>
                </a:endParaRPr>
              </a:p>
            </p:txBody>
          </p:sp>
          <p:sp>
            <p:nvSpPr>
              <p:cNvPr id="76934" name="Rectangle 14"/>
              <p:cNvSpPr/>
              <p:nvPr/>
            </p:nvSpPr>
            <p:spPr>
              <a:xfrm>
                <a:off x="3615" y="9409"/>
                <a:ext cx="89" cy="230"/>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 </a:t>
                </a:r>
                <a:endParaRPr lang="en-US" altLang="zh-CN" i="0" dirty="0">
                  <a:latin typeface="Times New Roman" panose="02020603050405020304" pitchFamily="18" charset="0"/>
                </a:endParaRPr>
              </a:p>
            </p:txBody>
          </p:sp>
          <p:sp>
            <p:nvSpPr>
              <p:cNvPr id="76935" name="Rectangle 15"/>
              <p:cNvSpPr/>
              <p:nvPr/>
            </p:nvSpPr>
            <p:spPr>
              <a:xfrm>
                <a:off x="3704" y="9409"/>
                <a:ext cx="214"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36" name="Rectangle 16"/>
              <p:cNvSpPr/>
              <p:nvPr/>
            </p:nvSpPr>
            <p:spPr>
              <a:xfrm>
                <a:off x="3917" y="9409"/>
                <a:ext cx="72"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l</a:t>
                </a:r>
                <a:endParaRPr lang="en-US" altLang="zh-CN" i="0" dirty="0">
                  <a:latin typeface="Times New Roman" panose="02020603050405020304" pitchFamily="18" charset="0"/>
                </a:endParaRPr>
              </a:p>
            </p:txBody>
          </p:sp>
          <p:sp>
            <p:nvSpPr>
              <p:cNvPr id="76937" name="Rectangle 17"/>
              <p:cNvSpPr/>
              <p:nvPr/>
            </p:nvSpPr>
            <p:spPr>
              <a:xfrm>
                <a:off x="3987" y="9604"/>
                <a:ext cx="111" cy="253"/>
              </a:xfrm>
              <a:prstGeom prst="rect">
                <a:avLst/>
              </a:prstGeom>
              <a:noFill/>
              <a:ln w="9525">
                <a:noFill/>
              </a:ln>
            </p:spPr>
            <p:txBody>
              <a:bodyPr lIns="0" tIns="0" rIns="0" bIns="0"/>
              <a:lstStyle/>
              <a:p>
                <a:pPr algn="just"/>
                <a:r>
                  <a:rPr lang="en-US" altLang="zh-CN" sz="1100" i="0" dirty="0">
                    <a:solidFill>
                      <a:srgbClr val="000000"/>
                    </a:solidFill>
                    <a:latin typeface="Times New Roman" panose="02020603050405020304" pitchFamily="18" charset="0"/>
                  </a:rPr>
                  <a:t>x</a:t>
                </a:r>
                <a:endParaRPr lang="en-US" altLang="zh-CN" i="0" dirty="0">
                  <a:latin typeface="Times New Roman" panose="02020603050405020304" pitchFamily="18" charset="0"/>
                </a:endParaRPr>
              </a:p>
            </p:txBody>
          </p:sp>
          <p:sp>
            <p:nvSpPr>
              <p:cNvPr id="76938" name="Rectangle 18"/>
              <p:cNvSpPr/>
              <p:nvPr/>
            </p:nvSpPr>
            <p:spPr>
              <a:xfrm>
                <a:off x="4088" y="9409"/>
                <a:ext cx="249"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G</a:t>
                </a:r>
                <a:endParaRPr lang="en-US" altLang="zh-CN" i="0" dirty="0">
                  <a:latin typeface="Times New Roman" panose="02020603050405020304" pitchFamily="18" charset="0"/>
                </a:endParaRPr>
              </a:p>
            </p:txBody>
          </p:sp>
          <p:sp>
            <p:nvSpPr>
              <p:cNvPr id="76939" name="Rectangle 19"/>
              <p:cNvSpPr/>
              <p:nvPr/>
            </p:nvSpPr>
            <p:spPr>
              <a:xfrm>
                <a:off x="4337" y="9409"/>
                <a:ext cx="178"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40" name="Rectangle 20"/>
              <p:cNvSpPr/>
              <p:nvPr/>
            </p:nvSpPr>
            <p:spPr>
              <a:xfrm>
                <a:off x="4514" y="9604"/>
                <a:ext cx="123" cy="253"/>
              </a:xfrm>
              <a:prstGeom prst="rect">
                <a:avLst/>
              </a:prstGeom>
              <a:noFill/>
              <a:ln w="9525">
                <a:noFill/>
              </a:ln>
            </p:spPr>
            <p:txBody>
              <a:bodyPr lIns="0" tIns="0" rIns="0" bIns="0"/>
              <a:lstStyle/>
              <a:p>
                <a:pPr algn="just"/>
                <a:r>
                  <a:rPr lang="en-US" altLang="zh-CN" sz="11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6941" name="Rectangle 21"/>
              <p:cNvSpPr/>
              <p:nvPr/>
            </p:nvSpPr>
            <p:spPr>
              <a:xfrm>
                <a:off x="4631" y="9604"/>
                <a:ext cx="74" cy="253"/>
              </a:xfrm>
              <a:prstGeom prst="rect">
                <a:avLst/>
              </a:prstGeom>
              <a:noFill/>
              <a:ln w="9525">
                <a:noFill/>
              </a:ln>
            </p:spPr>
            <p:txBody>
              <a:bodyPr lIns="0" tIns="0" rIns="0" bIns="0"/>
              <a:lstStyle/>
              <a:p>
                <a:pPr algn="just"/>
                <a:r>
                  <a:rPr lang="en-US" altLang="zh-CN" sz="11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42" name="Rectangle 22"/>
              <p:cNvSpPr/>
              <p:nvPr/>
            </p:nvSpPr>
            <p:spPr>
              <a:xfrm>
                <a:off x="4701" y="9604"/>
                <a:ext cx="111" cy="253"/>
              </a:xfrm>
              <a:prstGeom prst="rect">
                <a:avLst/>
              </a:prstGeom>
              <a:noFill/>
              <a:ln w="9525">
                <a:noFill/>
              </a:ln>
            </p:spPr>
            <p:txBody>
              <a:bodyPr lIns="0" tIns="0" rIns="0" bIns="0"/>
              <a:lstStyle/>
              <a:p>
                <a:pPr algn="just"/>
                <a:r>
                  <a:rPr lang="en-US" altLang="zh-CN" sz="1100" i="0" dirty="0">
                    <a:solidFill>
                      <a:srgbClr val="000000"/>
                    </a:solidFill>
                    <a:latin typeface="Times New Roman" panose="02020603050405020304" pitchFamily="18" charset="0"/>
                  </a:rPr>
                  <a:t>x</a:t>
                </a:r>
                <a:endParaRPr lang="en-US" altLang="zh-CN" i="0" dirty="0">
                  <a:latin typeface="Times New Roman" panose="02020603050405020304" pitchFamily="18" charset="0"/>
                </a:endParaRPr>
              </a:p>
            </p:txBody>
          </p:sp>
          <p:sp>
            <p:nvSpPr>
              <p:cNvPr id="76943" name="Rectangle 23"/>
              <p:cNvSpPr/>
              <p:nvPr/>
            </p:nvSpPr>
            <p:spPr>
              <a:xfrm>
                <a:off x="4802" y="9409"/>
                <a:ext cx="232" cy="36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N</a:t>
                </a:r>
                <a:endParaRPr lang="en-US" altLang="zh-CN" i="0" dirty="0">
                  <a:latin typeface="Times New Roman" panose="02020603050405020304" pitchFamily="18" charset="0"/>
                </a:endParaRPr>
              </a:p>
            </p:txBody>
          </p:sp>
          <p:sp>
            <p:nvSpPr>
              <p:cNvPr id="76944" name="Line 24"/>
              <p:cNvSpPr/>
              <p:nvPr/>
            </p:nvSpPr>
            <p:spPr>
              <a:xfrm>
                <a:off x="1959" y="8721"/>
                <a:ext cx="4533" cy="1"/>
              </a:xfrm>
              <a:prstGeom prst="line">
                <a:avLst/>
              </a:prstGeom>
              <a:ln w="12700" cap="flat" cmpd="sng">
                <a:solidFill>
                  <a:srgbClr val="000000"/>
                </a:solidFill>
                <a:prstDash val="solid"/>
                <a:headEnd type="none" w="med" len="med"/>
                <a:tailEnd type="none" w="med" len="med"/>
              </a:ln>
            </p:spPr>
          </p:sp>
          <p:sp>
            <p:nvSpPr>
              <p:cNvPr id="76945" name="Line 25"/>
              <p:cNvSpPr/>
              <p:nvPr/>
            </p:nvSpPr>
            <p:spPr>
              <a:xfrm flipV="1">
                <a:off x="2865" y="8577"/>
                <a:ext cx="1" cy="142"/>
              </a:xfrm>
              <a:prstGeom prst="line">
                <a:avLst/>
              </a:prstGeom>
              <a:ln w="12700" cap="flat" cmpd="sng">
                <a:solidFill>
                  <a:srgbClr val="000000"/>
                </a:solidFill>
                <a:prstDash val="solid"/>
                <a:headEnd type="none" w="med" len="med"/>
                <a:tailEnd type="none" w="med" len="med"/>
              </a:ln>
            </p:spPr>
          </p:sp>
          <p:sp>
            <p:nvSpPr>
              <p:cNvPr id="76946" name="Line 26"/>
              <p:cNvSpPr/>
              <p:nvPr/>
            </p:nvSpPr>
            <p:spPr>
              <a:xfrm flipV="1">
                <a:off x="3771" y="8577"/>
                <a:ext cx="1" cy="142"/>
              </a:xfrm>
              <a:prstGeom prst="line">
                <a:avLst/>
              </a:prstGeom>
              <a:ln w="12700" cap="flat" cmpd="sng">
                <a:solidFill>
                  <a:srgbClr val="000000"/>
                </a:solidFill>
                <a:prstDash val="solid"/>
                <a:headEnd type="none" w="med" len="med"/>
                <a:tailEnd type="none" w="med" len="med"/>
              </a:ln>
            </p:spPr>
          </p:sp>
          <p:sp>
            <p:nvSpPr>
              <p:cNvPr id="76947" name="Line 27"/>
              <p:cNvSpPr/>
              <p:nvPr/>
            </p:nvSpPr>
            <p:spPr>
              <a:xfrm flipV="1">
                <a:off x="4678" y="8577"/>
                <a:ext cx="1" cy="142"/>
              </a:xfrm>
              <a:prstGeom prst="line">
                <a:avLst/>
              </a:prstGeom>
              <a:ln w="12700" cap="flat" cmpd="sng">
                <a:solidFill>
                  <a:srgbClr val="000000"/>
                </a:solidFill>
                <a:prstDash val="solid"/>
                <a:headEnd type="none" w="med" len="med"/>
                <a:tailEnd type="none" w="med" len="med"/>
              </a:ln>
            </p:spPr>
          </p:sp>
          <p:sp>
            <p:nvSpPr>
              <p:cNvPr id="76948" name="Line 28"/>
              <p:cNvSpPr/>
              <p:nvPr/>
            </p:nvSpPr>
            <p:spPr>
              <a:xfrm flipV="1">
                <a:off x="5585" y="8577"/>
                <a:ext cx="1" cy="142"/>
              </a:xfrm>
              <a:prstGeom prst="line">
                <a:avLst/>
              </a:prstGeom>
              <a:ln w="12700" cap="flat" cmpd="sng">
                <a:solidFill>
                  <a:srgbClr val="000000"/>
                </a:solidFill>
                <a:prstDash val="solid"/>
                <a:headEnd type="none" w="med" len="med"/>
                <a:tailEnd type="none" w="med" len="med"/>
              </a:ln>
            </p:spPr>
          </p:sp>
          <p:sp>
            <p:nvSpPr>
              <p:cNvPr id="76949" name="Line 29"/>
              <p:cNvSpPr/>
              <p:nvPr/>
            </p:nvSpPr>
            <p:spPr>
              <a:xfrm flipV="1">
                <a:off x="2411" y="8649"/>
                <a:ext cx="1" cy="72"/>
              </a:xfrm>
              <a:prstGeom prst="line">
                <a:avLst/>
              </a:prstGeom>
              <a:ln w="12700" cap="flat" cmpd="sng">
                <a:solidFill>
                  <a:srgbClr val="000000"/>
                </a:solidFill>
                <a:prstDash val="solid"/>
                <a:headEnd type="none" w="med" len="med"/>
                <a:tailEnd type="none" w="med" len="med"/>
              </a:ln>
            </p:spPr>
          </p:sp>
          <p:sp>
            <p:nvSpPr>
              <p:cNvPr id="76950" name="Line 30"/>
              <p:cNvSpPr/>
              <p:nvPr/>
            </p:nvSpPr>
            <p:spPr>
              <a:xfrm flipV="1">
                <a:off x="3318" y="8649"/>
                <a:ext cx="1" cy="72"/>
              </a:xfrm>
              <a:prstGeom prst="line">
                <a:avLst/>
              </a:prstGeom>
              <a:ln w="12700" cap="flat" cmpd="sng">
                <a:solidFill>
                  <a:srgbClr val="000000"/>
                </a:solidFill>
                <a:prstDash val="solid"/>
                <a:headEnd type="none" w="med" len="med"/>
                <a:tailEnd type="none" w="med" len="med"/>
              </a:ln>
            </p:spPr>
          </p:sp>
          <p:sp>
            <p:nvSpPr>
              <p:cNvPr id="76951" name="Line 31"/>
              <p:cNvSpPr/>
              <p:nvPr/>
            </p:nvSpPr>
            <p:spPr>
              <a:xfrm flipV="1">
                <a:off x="4225" y="8649"/>
                <a:ext cx="1" cy="72"/>
              </a:xfrm>
              <a:prstGeom prst="line">
                <a:avLst/>
              </a:prstGeom>
              <a:ln w="12700" cap="flat" cmpd="sng">
                <a:solidFill>
                  <a:srgbClr val="000000"/>
                </a:solidFill>
                <a:prstDash val="solid"/>
                <a:headEnd type="none" w="med" len="med"/>
                <a:tailEnd type="none" w="med" len="med"/>
              </a:ln>
            </p:spPr>
          </p:sp>
          <p:sp>
            <p:nvSpPr>
              <p:cNvPr id="76952" name="Line 32"/>
              <p:cNvSpPr/>
              <p:nvPr/>
            </p:nvSpPr>
            <p:spPr>
              <a:xfrm flipV="1">
                <a:off x="5132" y="8649"/>
                <a:ext cx="1" cy="72"/>
              </a:xfrm>
              <a:prstGeom prst="line">
                <a:avLst/>
              </a:prstGeom>
              <a:ln w="12700" cap="flat" cmpd="sng">
                <a:solidFill>
                  <a:srgbClr val="000000"/>
                </a:solidFill>
                <a:prstDash val="solid"/>
                <a:headEnd type="none" w="med" len="med"/>
                <a:tailEnd type="none" w="med" len="med"/>
              </a:ln>
            </p:spPr>
          </p:sp>
          <p:sp>
            <p:nvSpPr>
              <p:cNvPr id="76953" name="Line 33"/>
              <p:cNvSpPr/>
              <p:nvPr/>
            </p:nvSpPr>
            <p:spPr>
              <a:xfrm flipV="1">
                <a:off x="6039" y="8649"/>
                <a:ext cx="1" cy="72"/>
              </a:xfrm>
              <a:prstGeom prst="line">
                <a:avLst/>
              </a:prstGeom>
              <a:ln w="12700" cap="flat" cmpd="sng">
                <a:solidFill>
                  <a:srgbClr val="000000"/>
                </a:solidFill>
                <a:prstDash val="solid"/>
                <a:headEnd type="none" w="med" len="med"/>
                <a:tailEnd type="none" w="med" len="med"/>
              </a:ln>
            </p:spPr>
          </p:sp>
          <p:sp>
            <p:nvSpPr>
              <p:cNvPr id="76954" name="Rectangle 34"/>
              <p:cNvSpPr/>
              <p:nvPr/>
            </p:nvSpPr>
            <p:spPr>
              <a:xfrm>
                <a:off x="1765"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55" name="Rectangle 35"/>
              <p:cNvSpPr/>
              <p:nvPr/>
            </p:nvSpPr>
            <p:spPr>
              <a:xfrm>
                <a:off x="1920"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56" name="Rectangle 36"/>
              <p:cNvSpPr/>
              <p:nvPr/>
            </p:nvSpPr>
            <p:spPr>
              <a:xfrm>
                <a:off x="1998"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57" name="Rectangle 37"/>
              <p:cNvSpPr/>
              <p:nvPr/>
            </p:nvSpPr>
            <p:spPr>
              <a:xfrm>
                <a:off x="2670"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58" name="Rectangle 38"/>
              <p:cNvSpPr/>
              <p:nvPr/>
            </p:nvSpPr>
            <p:spPr>
              <a:xfrm>
                <a:off x="2826"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59" name="Rectangle 39"/>
              <p:cNvSpPr/>
              <p:nvPr/>
            </p:nvSpPr>
            <p:spPr>
              <a:xfrm>
                <a:off x="2903"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sp>
            <p:nvSpPr>
              <p:cNvPr id="76960" name="Rectangle 40"/>
              <p:cNvSpPr/>
              <p:nvPr/>
            </p:nvSpPr>
            <p:spPr>
              <a:xfrm>
                <a:off x="3577"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61" name="Rectangle 41"/>
              <p:cNvSpPr/>
              <p:nvPr/>
            </p:nvSpPr>
            <p:spPr>
              <a:xfrm>
                <a:off x="3733"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62" name="Rectangle 42"/>
              <p:cNvSpPr/>
              <p:nvPr/>
            </p:nvSpPr>
            <p:spPr>
              <a:xfrm>
                <a:off x="3810"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4</a:t>
                </a:r>
                <a:endParaRPr lang="en-US" altLang="zh-CN" i="0" dirty="0">
                  <a:latin typeface="Times New Roman" panose="02020603050405020304" pitchFamily="18" charset="0"/>
                </a:endParaRPr>
              </a:p>
            </p:txBody>
          </p:sp>
          <p:sp>
            <p:nvSpPr>
              <p:cNvPr id="76963" name="Rectangle 43"/>
              <p:cNvSpPr/>
              <p:nvPr/>
            </p:nvSpPr>
            <p:spPr>
              <a:xfrm>
                <a:off x="4484"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64" name="Rectangle 44"/>
              <p:cNvSpPr/>
              <p:nvPr/>
            </p:nvSpPr>
            <p:spPr>
              <a:xfrm>
                <a:off x="4639"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65" name="Rectangle 45"/>
              <p:cNvSpPr/>
              <p:nvPr/>
            </p:nvSpPr>
            <p:spPr>
              <a:xfrm>
                <a:off x="4717"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6</a:t>
                </a:r>
                <a:endParaRPr lang="en-US" altLang="zh-CN" i="0" dirty="0">
                  <a:latin typeface="Times New Roman" panose="02020603050405020304" pitchFamily="18" charset="0"/>
                </a:endParaRPr>
              </a:p>
            </p:txBody>
          </p:sp>
          <p:sp>
            <p:nvSpPr>
              <p:cNvPr id="76966" name="Rectangle 46"/>
              <p:cNvSpPr/>
              <p:nvPr/>
            </p:nvSpPr>
            <p:spPr>
              <a:xfrm>
                <a:off x="5391"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67" name="Rectangle 47"/>
              <p:cNvSpPr/>
              <p:nvPr/>
            </p:nvSpPr>
            <p:spPr>
              <a:xfrm>
                <a:off x="5546"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68" name="Rectangle 48"/>
              <p:cNvSpPr/>
              <p:nvPr/>
            </p:nvSpPr>
            <p:spPr>
              <a:xfrm>
                <a:off x="5624"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8</a:t>
                </a:r>
                <a:endParaRPr lang="en-US" altLang="zh-CN" i="0" dirty="0">
                  <a:latin typeface="Times New Roman" panose="02020603050405020304" pitchFamily="18" charset="0"/>
                </a:endParaRPr>
              </a:p>
            </p:txBody>
          </p:sp>
          <p:sp>
            <p:nvSpPr>
              <p:cNvPr id="76969" name="Rectangle 49"/>
              <p:cNvSpPr/>
              <p:nvPr/>
            </p:nvSpPr>
            <p:spPr>
              <a:xfrm>
                <a:off x="6298"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6970" name="Rectangle 50"/>
              <p:cNvSpPr/>
              <p:nvPr/>
            </p:nvSpPr>
            <p:spPr>
              <a:xfrm>
                <a:off x="6453" y="8861"/>
                <a:ext cx="7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6971" name="Rectangle 51"/>
              <p:cNvSpPr/>
              <p:nvPr/>
            </p:nvSpPr>
            <p:spPr>
              <a:xfrm>
                <a:off x="6531" y="8861"/>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6972" name="Line 52"/>
              <p:cNvSpPr/>
              <p:nvPr/>
            </p:nvSpPr>
            <p:spPr>
              <a:xfrm>
                <a:off x="1959" y="1525"/>
                <a:ext cx="4533" cy="1"/>
              </a:xfrm>
              <a:prstGeom prst="line">
                <a:avLst/>
              </a:prstGeom>
              <a:ln w="12700" cap="flat" cmpd="sng">
                <a:solidFill>
                  <a:srgbClr val="000000"/>
                </a:solidFill>
                <a:prstDash val="solid"/>
                <a:headEnd type="none" w="med" len="med"/>
                <a:tailEnd type="none" w="med" len="med"/>
              </a:ln>
            </p:spPr>
          </p:sp>
          <p:sp>
            <p:nvSpPr>
              <p:cNvPr id="76973" name="Line 53"/>
              <p:cNvSpPr/>
              <p:nvPr/>
            </p:nvSpPr>
            <p:spPr>
              <a:xfrm>
                <a:off x="2865" y="1527"/>
                <a:ext cx="1" cy="142"/>
              </a:xfrm>
              <a:prstGeom prst="line">
                <a:avLst/>
              </a:prstGeom>
              <a:ln w="12700" cap="flat" cmpd="sng">
                <a:solidFill>
                  <a:srgbClr val="000000"/>
                </a:solidFill>
                <a:prstDash val="solid"/>
                <a:headEnd type="none" w="med" len="med"/>
                <a:tailEnd type="none" w="med" len="med"/>
              </a:ln>
            </p:spPr>
          </p:sp>
          <p:sp>
            <p:nvSpPr>
              <p:cNvPr id="76974" name="Line 54"/>
              <p:cNvSpPr/>
              <p:nvPr/>
            </p:nvSpPr>
            <p:spPr>
              <a:xfrm>
                <a:off x="3771" y="1527"/>
                <a:ext cx="1" cy="142"/>
              </a:xfrm>
              <a:prstGeom prst="line">
                <a:avLst/>
              </a:prstGeom>
              <a:ln w="12700" cap="flat" cmpd="sng">
                <a:solidFill>
                  <a:srgbClr val="000000"/>
                </a:solidFill>
                <a:prstDash val="solid"/>
                <a:headEnd type="none" w="med" len="med"/>
                <a:tailEnd type="none" w="med" len="med"/>
              </a:ln>
            </p:spPr>
          </p:sp>
          <p:sp>
            <p:nvSpPr>
              <p:cNvPr id="76975" name="Line 55"/>
              <p:cNvSpPr/>
              <p:nvPr/>
            </p:nvSpPr>
            <p:spPr>
              <a:xfrm>
                <a:off x="4678" y="1527"/>
                <a:ext cx="1" cy="142"/>
              </a:xfrm>
              <a:prstGeom prst="line">
                <a:avLst/>
              </a:prstGeom>
              <a:ln w="12700" cap="flat" cmpd="sng">
                <a:solidFill>
                  <a:srgbClr val="000000"/>
                </a:solidFill>
                <a:prstDash val="solid"/>
                <a:headEnd type="none" w="med" len="med"/>
                <a:tailEnd type="none" w="med" len="med"/>
              </a:ln>
            </p:spPr>
          </p:sp>
          <p:sp>
            <p:nvSpPr>
              <p:cNvPr id="76976" name="Line 56"/>
              <p:cNvSpPr/>
              <p:nvPr/>
            </p:nvSpPr>
            <p:spPr>
              <a:xfrm>
                <a:off x="5585" y="1527"/>
                <a:ext cx="1" cy="142"/>
              </a:xfrm>
              <a:prstGeom prst="line">
                <a:avLst/>
              </a:prstGeom>
              <a:ln w="12700" cap="flat" cmpd="sng">
                <a:solidFill>
                  <a:srgbClr val="000000"/>
                </a:solidFill>
                <a:prstDash val="solid"/>
                <a:headEnd type="none" w="med" len="med"/>
                <a:tailEnd type="none" w="med" len="med"/>
              </a:ln>
            </p:spPr>
          </p:sp>
          <p:sp>
            <p:nvSpPr>
              <p:cNvPr id="76977" name="Line 57"/>
              <p:cNvSpPr/>
              <p:nvPr/>
            </p:nvSpPr>
            <p:spPr>
              <a:xfrm>
                <a:off x="2411" y="1525"/>
                <a:ext cx="1" cy="72"/>
              </a:xfrm>
              <a:prstGeom prst="line">
                <a:avLst/>
              </a:prstGeom>
              <a:ln w="12700" cap="flat" cmpd="sng">
                <a:solidFill>
                  <a:srgbClr val="000000"/>
                </a:solidFill>
                <a:prstDash val="solid"/>
                <a:headEnd type="none" w="med" len="med"/>
                <a:tailEnd type="none" w="med" len="med"/>
              </a:ln>
            </p:spPr>
          </p:sp>
          <p:sp>
            <p:nvSpPr>
              <p:cNvPr id="76978" name="Line 58"/>
              <p:cNvSpPr/>
              <p:nvPr/>
            </p:nvSpPr>
            <p:spPr>
              <a:xfrm>
                <a:off x="3318" y="1525"/>
                <a:ext cx="1" cy="72"/>
              </a:xfrm>
              <a:prstGeom prst="line">
                <a:avLst/>
              </a:prstGeom>
              <a:ln w="12700" cap="flat" cmpd="sng">
                <a:solidFill>
                  <a:srgbClr val="000000"/>
                </a:solidFill>
                <a:prstDash val="solid"/>
                <a:headEnd type="none" w="med" len="med"/>
                <a:tailEnd type="none" w="med" len="med"/>
              </a:ln>
            </p:spPr>
          </p:sp>
          <p:sp>
            <p:nvSpPr>
              <p:cNvPr id="76979" name="Line 59"/>
              <p:cNvSpPr/>
              <p:nvPr/>
            </p:nvSpPr>
            <p:spPr>
              <a:xfrm>
                <a:off x="4225" y="1525"/>
                <a:ext cx="1" cy="72"/>
              </a:xfrm>
              <a:prstGeom prst="line">
                <a:avLst/>
              </a:prstGeom>
              <a:ln w="12700" cap="flat" cmpd="sng">
                <a:solidFill>
                  <a:srgbClr val="000000"/>
                </a:solidFill>
                <a:prstDash val="solid"/>
                <a:headEnd type="none" w="med" len="med"/>
                <a:tailEnd type="none" w="med" len="med"/>
              </a:ln>
            </p:spPr>
          </p:sp>
          <p:sp>
            <p:nvSpPr>
              <p:cNvPr id="76980" name="Line 60"/>
              <p:cNvSpPr/>
              <p:nvPr/>
            </p:nvSpPr>
            <p:spPr>
              <a:xfrm>
                <a:off x="5132" y="1525"/>
                <a:ext cx="1" cy="72"/>
              </a:xfrm>
              <a:prstGeom prst="line">
                <a:avLst/>
              </a:prstGeom>
              <a:ln w="12700" cap="flat" cmpd="sng">
                <a:solidFill>
                  <a:srgbClr val="000000"/>
                </a:solidFill>
                <a:prstDash val="solid"/>
                <a:headEnd type="none" w="med" len="med"/>
                <a:tailEnd type="none" w="med" len="med"/>
              </a:ln>
            </p:spPr>
          </p:sp>
          <p:sp>
            <p:nvSpPr>
              <p:cNvPr id="76981" name="Line 61"/>
              <p:cNvSpPr/>
              <p:nvPr/>
            </p:nvSpPr>
            <p:spPr>
              <a:xfrm>
                <a:off x="6039" y="1525"/>
                <a:ext cx="1" cy="72"/>
              </a:xfrm>
              <a:prstGeom prst="line">
                <a:avLst/>
              </a:prstGeom>
              <a:ln w="12700" cap="flat" cmpd="sng">
                <a:solidFill>
                  <a:srgbClr val="000000"/>
                </a:solidFill>
                <a:prstDash val="solid"/>
                <a:headEnd type="none" w="med" len="med"/>
                <a:tailEnd type="none" w="med" len="med"/>
              </a:ln>
            </p:spPr>
          </p:sp>
          <p:sp>
            <p:nvSpPr>
              <p:cNvPr id="76982" name="Rectangle 62"/>
              <p:cNvSpPr/>
              <p:nvPr/>
            </p:nvSpPr>
            <p:spPr>
              <a:xfrm rot="5400000">
                <a:off x="789" y="7171"/>
                <a:ext cx="368" cy="214"/>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P</a:t>
                </a:r>
                <a:endParaRPr lang="en-US" altLang="zh-CN" i="0" dirty="0">
                  <a:latin typeface="Times New Roman" panose="02020603050405020304" pitchFamily="18" charset="0"/>
                </a:endParaRPr>
              </a:p>
            </p:txBody>
          </p:sp>
          <p:sp>
            <p:nvSpPr>
              <p:cNvPr id="76983" name="Rectangle 63"/>
              <p:cNvSpPr/>
              <p:nvPr/>
            </p:nvSpPr>
            <p:spPr>
              <a:xfrm rot="5400000">
                <a:off x="771" y="6976"/>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84" name="Rectangle 64"/>
              <p:cNvSpPr/>
              <p:nvPr/>
            </p:nvSpPr>
            <p:spPr>
              <a:xfrm rot="5400000">
                <a:off x="735" y="6834"/>
                <a:ext cx="368" cy="10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r</a:t>
                </a:r>
                <a:endParaRPr lang="en-US" altLang="zh-CN" i="0" dirty="0">
                  <a:latin typeface="Times New Roman" panose="02020603050405020304" pitchFamily="18" charset="0"/>
                </a:endParaRPr>
              </a:p>
            </p:txBody>
          </p:sp>
          <p:sp>
            <p:nvSpPr>
              <p:cNvPr id="76985" name="Rectangle 65"/>
              <p:cNvSpPr/>
              <p:nvPr/>
            </p:nvSpPr>
            <p:spPr>
              <a:xfrm rot="5400000">
                <a:off x="726" y="6737"/>
                <a:ext cx="368" cy="89"/>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t</a:t>
                </a:r>
                <a:endParaRPr lang="en-US" altLang="zh-CN" i="0" dirty="0">
                  <a:latin typeface="Times New Roman" panose="02020603050405020304" pitchFamily="18" charset="0"/>
                </a:endParaRPr>
              </a:p>
            </p:txBody>
          </p:sp>
          <p:sp>
            <p:nvSpPr>
              <p:cNvPr id="76986" name="Rectangle 66"/>
              <p:cNvSpPr/>
              <p:nvPr/>
            </p:nvSpPr>
            <p:spPr>
              <a:xfrm rot="5400000">
                <a:off x="718" y="6657"/>
                <a:ext cx="368" cy="72"/>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i</a:t>
                </a:r>
                <a:endParaRPr lang="en-US" altLang="zh-CN" i="0" dirty="0">
                  <a:latin typeface="Times New Roman" panose="02020603050405020304" pitchFamily="18" charset="0"/>
                </a:endParaRPr>
              </a:p>
            </p:txBody>
          </p:sp>
          <p:sp>
            <p:nvSpPr>
              <p:cNvPr id="76987" name="Rectangle 67"/>
              <p:cNvSpPr/>
              <p:nvPr/>
            </p:nvSpPr>
            <p:spPr>
              <a:xfrm rot="5400000">
                <a:off x="771" y="6533"/>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88" name="Rectangle 68"/>
              <p:cNvSpPr/>
              <p:nvPr/>
            </p:nvSpPr>
            <p:spPr>
              <a:xfrm rot="5400000">
                <a:off x="718" y="6409"/>
                <a:ext cx="368" cy="72"/>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l</a:t>
                </a:r>
                <a:endParaRPr lang="en-US" altLang="zh-CN" i="0" dirty="0">
                  <a:latin typeface="Times New Roman" panose="02020603050405020304" pitchFamily="18" charset="0"/>
                </a:endParaRPr>
              </a:p>
            </p:txBody>
          </p:sp>
          <p:sp>
            <p:nvSpPr>
              <p:cNvPr id="76989" name="Rectangle 69"/>
              <p:cNvSpPr/>
              <p:nvPr/>
            </p:nvSpPr>
            <p:spPr>
              <a:xfrm rot="5400000">
                <a:off x="795" y="6261"/>
                <a:ext cx="230" cy="89"/>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 </a:t>
                </a:r>
                <a:endParaRPr lang="en-US" altLang="zh-CN" i="0" dirty="0">
                  <a:latin typeface="Times New Roman" panose="02020603050405020304" pitchFamily="18" charset="0"/>
                </a:endParaRPr>
              </a:p>
            </p:txBody>
          </p:sp>
          <p:sp>
            <p:nvSpPr>
              <p:cNvPr id="76990" name="Rectangle 70"/>
              <p:cNvSpPr/>
              <p:nvPr/>
            </p:nvSpPr>
            <p:spPr>
              <a:xfrm rot="5400000">
                <a:off x="771" y="6196"/>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p</a:t>
                </a:r>
                <a:endParaRPr lang="en-US" altLang="zh-CN" i="0" dirty="0">
                  <a:latin typeface="Times New Roman" panose="02020603050405020304" pitchFamily="18" charset="0"/>
                </a:endParaRPr>
              </a:p>
            </p:txBody>
          </p:sp>
          <p:sp>
            <p:nvSpPr>
              <p:cNvPr id="76991" name="Rectangle 71"/>
              <p:cNvSpPr/>
              <p:nvPr/>
            </p:nvSpPr>
            <p:spPr>
              <a:xfrm rot="5400000">
                <a:off x="735" y="6054"/>
                <a:ext cx="368" cy="10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r</a:t>
                </a:r>
                <a:endParaRPr lang="en-US" altLang="zh-CN" i="0" dirty="0">
                  <a:latin typeface="Times New Roman" panose="02020603050405020304" pitchFamily="18" charset="0"/>
                </a:endParaRPr>
              </a:p>
            </p:txBody>
          </p:sp>
          <p:sp>
            <p:nvSpPr>
              <p:cNvPr id="76992" name="Rectangle 72"/>
              <p:cNvSpPr/>
              <p:nvPr/>
            </p:nvSpPr>
            <p:spPr>
              <a:xfrm rot="5400000">
                <a:off x="771" y="5913"/>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e</a:t>
                </a:r>
                <a:endParaRPr lang="en-US" altLang="zh-CN" i="0" dirty="0">
                  <a:latin typeface="Times New Roman" panose="02020603050405020304" pitchFamily="18" charset="0"/>
                </a:endParaRPr>
              </a:p>
            </p:txBody>
          </p:sp>
          <p:sp>
            <p:nvSpPr>
              <p:cNvPr id="76993" name="Rectangle 73"/>
              <p:cNvSpPr/>
              <p:nvPr/>
            </p:nvSpPr>
            <p:spPr>
              <a:xfrm rot="5400000">
                <a:off x="762" y="5745"/>
                <a:ext cx="368" cy="161"/>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s</a:t>
                </a:r>
                <a:endParaRPr lang="en-US" altLang="zh-CN" i="0" dirty="0">
                  <a:latin typeface="Times New Roman" panose="02020603050405020304" pitchFamily="18" charset="0"/>
                </a:endParaRPr>
              </a:p>
            </p:txBody>
          </p:sp>
          <p:sp>
            <p:nvSpPr>
              <p:cNvPr id="76994" name="Rectangle 74"/>
              <p:cNvSpPr/>
              <p:nvPr/>
            </p:nvSpPr>
            <p:spPr>
              <a:xfrm rot="5400000">
                <a:off x="762" y="5585"/>
                <a:ext cx="368" cy="161"/>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s</a:t>
                </a:r>
                <a:endParaRPr lang="en-US" altLang="zh-CN" i="0" dirty="0">
                  <a:latin typeface="Times New Roman" panose="02020603050405020304" pitchFamily="18" charset="0"/>
                </a:endParaRPr>
              </a:p>
            </p:txBody>
          </p:sp>
          <p:sp>
            <p:nvSpPr>
              <p:cNvPr id="76995" name="Rectangle 75"/>
              <p:cNvSpPr/>
              <p:nvPr/>
            </p:nvSpPr>
            <p:spPr>
              <a:xfrm rot="5400000">
                <a:off x="771" y="5417"/>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u</a:t>
                </a:r>
                <a:endParaRPr lang="en-US" altLang="zh-CN" i="0" dirty="0">
                  <a:latin typeface="Times New Roman" panose="02020603050405020304" pitchFamily="18" charset="0"/>
                </a:endParaRPr>
              </a:p>
            </p:txBody>
          </p:sp>
          <p:sp>
            <p:nvSpPr>
              <p:cNvPr id="76996" name="Rectangle 76"/>
              <p:cNvSpPr/>
              <p:nvPr/>
            </p:nvSpPr>
            <p:spPr>
              <a:xfrm rot="5400000">
                <a:off x="735" y="5275"/>
                <a:ext cx="368" cy="10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r</a:t>
                </a:r>
                <a:endParaRPr lang="en-US" altLang="zh-CN" i="0" dirty="0">
                  <a:latin typeface="Times New Roman" panose="02020603050405020304" pitchFamily="18" charset="0"/>
                </a:endParaRPr>
              </a:p>
            </p:txBody>
          </p:sp>
          <p:sp>
            <p:nvSpPr>
              <p:cNvPr id="76997" name="Rectangle 77"/>
              <p:cNvSpPr/>
              <p:nvPr/>
            </p:nvSpPr>
            <p:spPr>
              <a:xfrm rot="5400000">
                <a:off x="771" y="5133"/>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e</a:t>
                </a:r>
                <a:endParaRPr lang="en-US" altLang="zh-CN" i="0" dirty="0">
                  <a:latin typeface="Times New Roman" panose="02020603050405020304" pitchFamily="18" charset="0"/>
                </a:endParaRPr>
              </a:p>
            </p:txBody>
          </p:sp>
          <p:sp>
            <p:nvSpPr>
              <p:cNvPr id="76998" name="Rectangle 78"/>
              <p:cNvSpPr/>
              <p:nvPr/>
            </p:nvSpPr>
            <p:spPr>
              <a:xfrm rot="5400000">
                <a:off x="795" y="4931"/>
                <a:ext cx="230" cy="89"/>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 </a:t>
                </a:r>
                <a:endParaRPr lang="en-US" altLang="zh-CN" i="0" dirty="0">
                  <a:latin typeface="Times New Roman" panose="02020603050405020304" pitchFamily="18" charset="0"/>
                </a:endParaRPr>
              </a:p>
            </p:txBody>
          </p:sp>
          <p:sp>
            <p:nvSpPr>
              <p:cNvPr id="76999" name="Rectangle 79"/>
              <p:cNvSpPr/>
              <p:nvPr/>
            </p:nvSpPr>
            <p:spPr>
              <a:xfrm rot="5400000">
                <a:off x="735" y="4902"/>
                <a:ext cx="368" cy="10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00" name="Rectangle 80"/>
              <p:cNvSpPr/>
              <p:nvPr/>
            </p:nvSpPr>
            <p:spPr>
              <a:xfrm rot="5400000">
                <a:off x="771" y="4760"/>
                <a:ext cx="368" cy="178"/>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7001" name="Rectangle 81"/>
              <p:cNvSpPr/>
              <p:nvPr/>
            </p:nvSpPr>
            <p:spPr>
              <a:xfrm rot="5400000">
                <a:off x="726" y="4627"/>
                <a:ext cx="368" cy="89"/>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t</a:t>
                </a:r>
                <a:endParaRPr lang="en-US" altLang="zh-CN" i="0" dirty="0">
                  <a:latin typeface="Times New Roman" panose="02020603050405020304" pitchFamily="18" charset="0"/>
                </a:endParaRPr>
              </a:p>
            </p:txBody>
          </p:sp>
          <p:sp>
            <p:nvSpPr>
              <p:cNvPr id="77002" name="Rectangle 82"/>
              <p:cNvSpPr/>
              <p:nvPr/>
            </p:nvSpPr>
            <p:spPr>
              <a:xfrm rot="5400000">
                <a:off x="815" y="4449"/>
                <a:ext cx="368" cy="26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m</a:t>
                </a:r>
                <a:endParaRPr lang="en-US" altLang="zh-CN" i="0" dirty="0">
                  <a:latin typeface="Times New Roman" panose="02020603050405020304" pitchFamily="18" charset="0"/>
                </a:endParaRPr>
              </a:p>
            </p:txBody>
          </p:sp>
          <p:sp>
            <p:nvSpPr>
              <p:cNvPr id="77003" name="Rectangle 83"/>
              <p:cNvSpPr/>
              <p:nvPr/>
            </p:nvSpPr>
            <p:spPr>
              <a:xfrm rot="5400000">
                <a:off x="735" y="4263"/>
                <a:ext cx="368" cy="107"/>
              </a:xfrm>
              <a:prstGeom prst="rect">
                <a:avLst/>
              </a:prstGeom>
              <a:noFill/>
              <a:ln w="9525">
                <a:noFill/>
              </a:ln>
            </p:spPr>
            <p:txBody>
              <a:bodyPr lIns="0" tIns="0" rIns="0" bIns="0"/>
              <a:lstStyle/>
              <a:p>
                <a:pPr algn="just"/>
                <a:r>
                  <a:rPr lang="en-US" altLang="zh-CN" sz="16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04" name="Line 84"/>
              <p:cNvSpPr/>
              <p:nvPr/>
            </p:nvSpPr>
            <p:spPr>
              <a:xfrm flipV="1">
                <a:off x="1959" y="1525"/>
                <a:ext cx="1" cy="7196"/>
              </a:xfrm>
              <a:prstGeom prst="line">
                <a:avLst/>
              </a:prstGeom>
              <a:ln w="12700" cap="flat" cmpd="sng">
                <a:solidFill>
                  <a:srgbClr val="000000"/>
                </a:solidFill>
                <a:prstDash val="solid"/>
                <a:headEnd type="none" w="med" len="med"/>
                <a:tailEnd type="none" w="med" len="med"/>
              </a:ln>
            </p:spPr>
          </p:sp>
          <p:sp>
            <p:nvSpPr>
              <p:cNvPr id="77005" name="Line 85"/>
              <p:cNvSpPr/>
              <p:nvPr/>
            </p:nvSpPr>
            <p:spPr>
              <a:xfrm>
                <a:off x="1961" y="8377"/>
                <a:ext cx="142" cy="1"/>
              </a:xfrm>
              <a:prstGeom prst="line">
                <a:avLst/>
              </a:prstGeom>
              <a:ln w="12700" cap="flat" cmpd="sng">
                <a:solidFill>
                  <a:srgbClr val="000000"/>
                </a:solidFill>
                <a:prstDash val="solid"/>
                <a:headEnd type="none" w="med" len="med"/>
                <a:tailEnd type="none" w="med" len="med"/>
              </a:ln>
            </p:spPr>
          </p:sp>
          <p:sp>
            <p:nvSpPr>
              <p:cNvPr id="77006" name="Line 86"/>
              <p:cNvSpPr/>
              <p:nvPr/>
            </p:nvSpPr>
            <p:spPr>
              <a:xfrm>
                <a:off x="1961" y="8034"/>
                <a:ext cx="142" cy="1"/>
              </a:xfrm>
              <a:prstGeom prst="line">
                <a:avLst/>
              </a:prstGeom>
              <a:ln w="12700" cap="flat" cmpd="sng">
                <a:solidFill>
                  <a:srgbClr val="000000"/>
                </a:solidFill>
                <a:prstDash val="solid"/>
                <a:headEnd type="none" w="med" len="med"/>
                <a:tailEnd type="none" w="med" len="med"/>
              </a:ln>
            </p:spPr>
          </p:sp>
          <p:sp>
            <p:nvSpPr>
              <p:cNvPr id="77007" name="Line 87"/>
              <p:cNvSpPr/>
              <p:nvPr/>
            </p:nvSpPr>
            <p:spPr>
              <a:xfrm>
                <a:off x="1961" y="7692"/>
                <a:ext cx="142" cy="1"/>
              </a:xfrm>
              <a:prstGeom prst="line">
                <a:avLst/>
              </a:prstGeom>
              <a:ln w="12700" cap="flat" cmpd="sng">
                <a:solidFill>
                  <a:srgbClr val="000000"/>
                </a:solidFill>
                <a:prstDash val="solid"/>
                <a:headEnd type="none" w="med" len="med"/>
                <a:tailEnd type="none" w="med" len="med"/>
              </a:ln>
            </p:spPr>
          </p:sp>
          <p:sp>
            <p:nvSpPr>
              <p:cNvPr id="77008" name="Line 88"/>
              <p:cNvSpPr/>
              <p:nvPr/>
            </p:nvSpPr>
            <p:spPr>
              <a:xfrm>
                <a:off x="1961" y="7349"/>
                <a:ext cx="142" cy="1"/>
              </a:xfrm>
              <a:prstGeom prst="line">
                <a:avLst/>
              </a:prstGeom>
              <a:ln w="12700" cap="flat" cmpd="sng">
                <a:solidFill>
                  <a:srgbClr val="000000"/>
                </a:solidFill>
                <a:prstDash val="solid"/>
                <a:headEnd type="none" w="med" len="med"/>
                <a:tailEnd type="none" w="med" len="med"/>
              </a:ln>
            </p:spPr>
          </p:sp>
          <p:sp>
            <p:nvSpPr>
              <p:cNvPr id="77009" name="Line 89"/>
              <p:cNvSpPr/>
              <p:nvPr/>
            </p:nvSpPr>
            <p:spPr>
              <a:xfrm>
                <a:off x="1961" y="7007"/>
                <a:ext cx="142" cy="1"/>
              </a:xfrm>
              <a:prstGeom prst="line">
                <a:avLst/>
              </a:prstGeom>
              <a:ln w="12700" cap="flat" cmpd="sng">
                <a:solidFill>
                  <a:srgbClr val="000000"/>
                </a:solidFill>
                <a:prstDash val="solid"/>
                <a:headEnd type="none" w="med" len="med"/>
                <a:tailEnd type="none" w="med" len="med"/>
              </a:ln>
            </p:spPr>
          </p:sp>
          <p:sp>
            <p:nvSpPr>
              <p:cNvPr id="77010" name="Line 90"/>
              <p:cNvSpPr/>
              <p:nvPr/>
            </p:nvSpPr>
            <p:spPr>
              <a:xfrm>
                <a:off x="1961" y="6664"/>
                <a:ext cx="142" cy="1"/>
              </a:xfrm>
              <a:prstGeom prst="line">
                <a:avLst/>
              </a:prstGeom>
              <a:ln w="12700" cap="flat" cmpd="sng">
                <a:solidFill>
                  <a:srgbClr val="000000"/>
                </a:solidFill>
                <a:prstDash val="solid"/>
                <a:headEnd type="none" w="med" len="med"/>
                <a:tailEnd type="none" w="med" len="med"/>
              </a:ln>
            </p:spPr>
          </p:sp>
          <p:sp>
            <p:nvSpPr>
              <p:cNvPr id="77011" name="Line 91"/>
              <p:cNvSpPr/>
              <p:nvPr/>
            </p:nvSpPr>
            <p:spPr>
              <a:xfrm>
                <a:off x="1961" y="6322"/>
                <a:ext cx="142" cy="1"/>
              </a:xfrm>
              <a:prstGeom prst="line">
                <a:avLst/>
              </a:prstGeom>
              <a:ln w="12700" cap="flat" cmpd="sng">
                <a:solidFill>
                  <a:srgbClr val="000000"/>
                </a:solidFill>
                <a:prstDash val="solid"/>
                <a:headEnd type="none" w="med" len="med"/>
                <a:tailEnd type="none" w="med" len="med"/>
              </a:ln>
            </p:spPr>
          </p:sp>
          <p:sp>
            <p:nvSpPr>
              <p:cNvPr id="77012" name="Line 92"/>
              <p:cNvSpPr/>
              <p:nvPr/>
            </p:nvSpPr>
            <p:spPr>
              <a:xfrm>
                <a:off x="1961" y="5979"/>
                <a:ext cx="142" cy="1"/>
              </a:xfrm>
              <a:prstGeom prst="line">
                <a:avLst/>
              </a:prstGeom>
              <a:ln w="12700" cap="flat" cmpd="sng">
                <a:solidFill>
                  <a:srgbClr val="000000"/>
                </a:solidFill>
                <a:prstDash val="solid"/>
                <a:headEnd type="none" w="med" len="med"/>
                <a:tailEnd type="none" w="med" len="med"/>
              </a:ln>
            </p:spPr>
          </p:sp>
          <p:sp>
            <p:nvSpPr>
              <p:cNvPr id="77013" name="Line 93"/>
              <p:cNvSpPr/>
              <p:nvPr/>
            </p:nvSpPr>
            <p:spPr>
              <a:xfrm>
                <a:off x="1961" y="5637"/>
                <a:ext cx="142" cy="1"/>
              </a:xfrm>
              <a:prstGeom prst="line">
                <a:avLst/>
              </a:prstGeom>
              <a:ln w="12700" cap="flat" cmpd="sng">
                <a:solidFill>
                  <a:srgbClr val="000000"/>
                </a:solidFill>
                <a:prstDash val="solid"/>
                <a:headEnd type="none" w="med" len="med"/>
                <a:tailEnd type="none" w="med" len="med"/>
              </a:ln>
            </p:spPr>
          </p:sp>
          <p:sp>
            <p:nvSpPr>
              <p:cNvPr id="77014" name="Line 94"/>
              <p:cNvSpPr/>
              <p:nvPr/>
            </p:nvSpPr>
            <p:spPr>
              <a:xfrm>
                <a:off x="1961" y="5294"/>
                <a:ext cx="142" cy="1"/>
              </a:xfrm>
              <a:prstGeom prst="line">
                <a:avLst/>
              </a:prstGeom>
              <a:ln w="12700" cap="flat" cmpd="sng">
                <a:solidFill>
                  <a:srgbClr val="000000"/>
                </a:solidFill>
                <a:prstDash val="solid"/>
                <a:headEnd type="none" w="med" len="med"/>
                <a:tailEnd type="none" w="med" len="med"/>
              </a:ln>
            </p:spPr>
          </p:sp>
          <p:sp>
            <p:nvSpPr>
              <p:cNvPr id="77015" name="Line 95"/>
              <p:cNvSpPr/>
              <p:nvPr/>
            </p:nvSpPr>
            <p:spPr>
              <a:xfrm>
                <a:off x="1961" y="4950"/>
                <a:ext cx="142" cy="1"/>
              </a:xfrm>
              <a:prstGeom prst="line">
                <a:avLst/>
              </a:prstGeom>
              <a:ln w="12700" cap="flat" cmpd="sng">
                <a:solidFill>
                  <a:srgbClr val="000000"/>
                </a:solidFill>
                <a:prstDash val="solid"/>
                <a:headEnd type="none" w="med" len="med"/>
                <a:tailEnd type="none" w="med" len="med"/>
              </a:ln>
            </p:spPr>
          </p:sp>
          <p:sp>
            <p:nvSpPr>
              <p:cNvPr id="77016" name="Line 96"/>
              <p:cNvSpPr/>
              <p:nvPr/>
            </p:nvSpPr>
            <p:spPr>
              <a:xfrm>
                <a:off x="1961" y="4608"/>
                <a:ext cx="142" cy="1"/>
              </a:xfrm>
              <a:prstGeom prst="line">
                <a:avLst/>
              </a:prstGeom>
              <a:ln w="12700" cap="flat" cmpd="sng">
                <a:solidFill>
                  <a:srgbClr val="000000"/>
                </a:solidFill>
                <a:prstDash val="solid"/>
                <a:headEnd type="none" w="med" len="med"/>
                <a:tailEnd type="none" w="med" len="med"/>
              </a:ln>
            </p:spPr>
          </p:sp>
          <p:sp>
            <p:nvSpPr>
              <p:cNvPr id="77017" name="Line 97"/>
              <p:cNvSpPr/>
              <p:nvPr/>
            </p:nvSpPr>
            <p:spPr>
              <a:xfrm>
                <a:off x="1961" y="4265"/>
                <a:ext cx="142" cy="1"/>
              </a:xfrm>
              <a:prstGeom prst="line">
                <a:avLst/>
              </a:prstGeom>
              <a:ln w="12700" cap="flat" cmpd="sng">
                <a:solidFill>
                  <a:srgbClr val="000000"/>
                </a:solidFill>
                <a:prstDash val="solid"/>
                <a:headEnd type="none" w="med" len="med"/>
                <a:tailEnd type="none" w="med" len="med"/>
              </a:ln>
            </p:spPr>
          </p:sp>
          <p:sp>
            <p:nvSpPr>
              <p:cNvPr id="77018" name="Line 98"/>
              <p:cNvSpPr/>
              <p:nvPr/>
            </p:nvSpPr>
            <p:spPr>
              <a:xfrm>
                <a:off x="1961" y="3923"/>
                <a:ext cx="142" cy="1"/>
              </a:xfrm>
              <a:prstGeom prst="line">
                <a:avLst/>
              </a:prstGeom>
              <a:ln w="12700" cap="flat" cmpd="sng">
                <a:solidFill>
                  <a:srgbClr val="000000"/>
                </a:solidFill>
                <a:prstDash val="solid"/>
                <a:headEnd type="none" w="med" len="med"/>
                <a:tailEnd type="none" w="med" len="med"/>
              </a:ln>
            </p:spPr>
          </p:sp>
          <p:sp>
            <p:nvSpPr>
              <p:cNvPr id="77019" name="Line 99"/>
              <p:cNvSpPr/>
              <p:nvPr/>
            </p:nvSpPr>
            <p:spPr>
              <a:xfrm>
                <a:off x="1961" y="3580"/>
                <a:ext cx="142" cy="1"/>
              </a:xfrm>
              <a:prstGeom prst="line">
                <a:avLst/>
              </a:prstGeom>
              <a:ln w="12700" cap="flat" cmpd="sng">
                <a:solidFill>
                  <a:srgbClr val="000000"/>
                </a:solidFill>
                <a:prstDash val="solid"/>
                <a:headEnd type="none" w="med" len="med"/>
                <a:tailEnd type="none" w="med" len="med"/>
              </a:ln>
            </p:spPr>
          </p:sp>
          <p:sp>
            <p:nvSpPr>
              <p:cNvPr id="77020" name="Line 100"/>
              <p:cNvSpPr/>
              <p:nvPr/>
            </p:nvSpPr>
            <p:spPr>
              <a:xfrm>
                <a:off x="1961" y="3238"/>
                <a:ext cx="142" cy="1"/>
              </a:xfrm>
              <a:prstGeom prst="line">
                <a:avLst/>
              </a:prstGeom>
              <a:ln w="12700" cap="flat" cmpd="sng">
                <a:solidFill>
                  <a:srgbClr val="000000"/>
                </a:solidFill>
                <a:prstDash val="solid"/>
                <a:headEnd type="none" w="med" len="med"/>
                <a:tailEnd type="none" w="med" len="med"/>
              </a:ln>
            </p:spPr>
          </p:sp>
          <p:sp>
            <p:nvSpPr>
              <p:cNvPr id="77021" name="Line 101"/>
              <p:cNvSpPr/>
              <p:nvPr/>
            </p:nvSpPr>
            <p:spPr>
              <a:xfrm>
                <a:off x="1961" y="2895"/>
                <a:ext cx="142" cy="1"/>
              </a:xfrm>
              <a:prstGeom prst="line">
                <a:avLst/>
              </a:prstGeom>
              <a:ln w="12700" cap="flat" cmpd="sng">
                <a:solidFill>
                  <a:srgbClr val="000000"/>
                </a:solidFill>
                <a:prstDash val="solid"/>
                <a:headEnd type="none" w="med" len="med"/>
                <a:tailEnd type="none" w="med" len="med"/>
              </a:ln>
            </p:spPr>
          </p:sp>
          <p:sp>
            <p:nvSpPr>
              <p:cNvPr id="77022" name="Line 102"/>
              <p:cNvSpPr/>
              <p:nvPr/>
            </p:nvSpPr>
            <p:spPr>
              <a:xfrm>
                <a:off x="1961" y="2553"/>
                <a:ext cx="142" cy="1"/>
              </a:xfrm>
              <a:prstGeom prst="line">
                <a:avLst/>
              </a:prstGeom>
              <a:ln w="12700" cap="flat" cmpd="sng">
                <a:solidFill>
                  <a:srgbClr val="000000"/>
                </a:solidFill>
                <a:prstDash val="solid"/>
                <a:headEnd type="none" w="med" len="med"/>
                <a:tailEnd type="none" w="med" len="med"/>
              </a:ln>
            </p:spPr>
          </p:sp>
          <p:sp>
            <p:nvSpPr>
              <p:cNvPr id="77023" name="Line 103"/>
              <p:cNvSpPr/>
              <p:nvPr/>
            </p:nvSpPr>
            <p:spPr>
              <a:xfrm>
                <a:off x="1961" y="2210"/>
                <a:ext cx="142" cy="1"/>
              </a:xfrm>
              <a:prstGeom prst="line">
                <a:avLst/>
              </a:prstGeom>
              <a:ln w="12700" cap="flat" cmpd="sng">
                <a:solidFill>
                  <a:srgbClr val="000000"/>
                </a:solidFill>
                <a:prstDash val="solid"/>
                <a:headEnd type="none" w="med" len="med"/>
                <a:tailEnd type="none" w="med" len="med"/>
              </a:ln>
            </p:spPr>
          </p:sp>
          <p:sp>
            <p:nvSpPr>
              <p:cNvPr id="77024" name="Line 104"/>
              <p:cNvSpPr/>
              <p:nvPr/>
            </p:nvSpPr>
            <p:spPr>
              <a:xfrm>
                <a:off x="1961" y="1868"/>
                <a:ext cx="142" cy="1"/>
              </a:xfrm>
              <a:prstGeom prst="line">
                <a:avLst/>
              </a:prstGeom>
              <a:ln w="12700" cap="flat" cmpd="sng">
                <a:solidFill>
                  <a:srgbClr val="000000"/>
                </a:solidFill>
                <a:prstDash val="solid"/>
                <a:headEnd type="none" w="med" len="med"/>
                <a:tailEnd type="none" w="med" len="med"/>
              </a:ln>
            </p:spPr>
          </p:sp>
          <p:sp>
            <p:nvSpPr>
              <p:cNvPr id="77025" name="Rectangle 105"/>
              <p:cNvSpPr/>
              <p:nvPr/>
            </p:nvSpPr>
            <p:spPr>
              <a:xfrm>
                <a:off x="1247" y="8566"/>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26" name="Rectangle 106"/>
              <p:cNvSpPr/>
              <p:nvPr/>
            </p:nvSpPr>
            <p:spPr>
              <a:xfrm>
                <a:off x="1402" y="8566"/>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27" name="Rectangle 107"/>
              <p:cNvSpPr/>
              <p:nvPr/>
            </p:nvSpPr>
            <p:spPr>
              <a:xfrm>
                <a:off x="1558" y="8564"/>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28" name="Rectangle 108"/>
              <p:cNvSpPr/>
              <p:nvPr/>
            </p:nvSpPr>
            <p:spPr>
              <a:xfrm>
                <a:off x="1618" y="8564"/>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sp>
            <p:nvSpPr>
              <p:cNvPr id="77029" name="Rectangle 109"/>
              <p:cNvSpPr/>
              <p:nvPr/>
            </p:nvSpPr>
            <p:spPr>
              <a:xfrm>
                <a:off x="1719" y="8564"/>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30" name="Rectangle 110"/>
              <p:cNvSpPr/>
              <p:nvPr/>
            </p:nvSpPr>
            <p:spPr>
              <a:xfrm>
                <a:off x="1247" y="822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31" name="Rectangle 111"/>
              <p:cNvSpPr/>
              <p:nvPr/>
            </p:nvSpPr>
            <p:spPr>
              <a:xfrm>
                <a:off x="1402" y="822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32" name="Rectangle 112"/>
              <p:cNvSpPr/>
              <p:nvPr/>
            </p:nvSpPr>
            <p:spPr>
              <a:xfrm>
                <a:off x="1558" y="8220"/>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33" name="Rectangle 113"/>
              <p:cNvSpPr/>
              <p:nvPr/>
            </p:nvSpPr>
            <p:spPr>
              <a:xfrm>
                <a:off x="1618" y="822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34" name="Rectangle 114"/>
              <p:cNvSpPr/>
              <p:nvPr/>
            </p:nvSpPr>
            <p:spPr>
              <a:xfrm>
                <a:off x="1719" y="822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9</a:t>
                </a:r>
                <a:endParaRPr lang="en-US" altLang="zh-CN" i="0" dirty="0">
                  <a:latin typeface="Times New Roman" panose="02020603050405020304" pitchFamily="18" charset="0"/>
                </a:endParaRPr>
              </a:p>
            </p:txBody>
          </p:sp>
          <p:sp>
            <p:nvSpPr>
              <p:cNvPr id="77035" name="Rectangle 115"/>
              <p:cNvSpPr/>
              <p:nvPr/>
            </p:nvSpPr>
            <p:spPr>
              <a:xfrm>
                <a:off x="1247" y="787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36" name="Rectangle 116"/>
              <p:cNvSpPr/>
              <p:nvPr/>
            </p:nvSpPr>
            <p:spPr>
              <a:xfrm>
                <a:off x="1402" y="787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37" name="Rectangle 117"/>
              <p:cNvSpPr/>
              <p:nvPr/>
            </p:nvSpPr>
            <p:spPr>
              <a:xfrm>
                <a:off x="1558" y="7877"/>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38" name="Rectangle 118"/>
              <p:cNvSpPr/>
              <p:nvPr/>
            </p:nvSpPr>
            <p:spPr>
              <a:xfrm>
                <a:off x="1618" y="787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39" name="Rectangle 119"/>
              <p:cNvSpPr/>
              <p:nvPr/>
            </p:nvSpPr>
            <p:spPr>
              <a:xfrm>
                <a:off x="1719" y="787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8</a:t>
                </a:r>
                <a:endParaRPr lang="en-US" altLang="zh-CN" i="0" dirty="0">
                  <a:latin typeface="Times New Roman" panose="02020603050405020304" pitchFamily="18" charset="0"/>
                </a:endParaRPr>
              </a:p>
            </p:txBody>
          </p:sp>
          <p:sp>
            <p:nvSpPr>
              <p:cNvPr id="77040" name="Rectangle 120"/>
              <p:cNvSpPr/>
              <p:nvPr/>
            </p:nvSpPr>
            <p:spPr>
              <a:xfrm>
                <a:off x="1247" y="7537"/>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41" name="Rectangle 121"/>
              <p:cNvSpPr/>
              <p:nvPr/>
            </p:nvSpPr>
            <p:spPr>
              <a:xfrm>
                <a:off x="1402" y="7537"/>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42" name="Rectangle 122"/>
              <p:cNvSpPr/>
              <p:nvPr/>
            </p:nvSpPr>
            <p:spPr>
              <a:xfrm>
                <a:off x="1558" y="7535"/>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43" name="Rectangle 123"/>
              <p:cNvSpPr/>
              <p:nvPr/>
            </p:nvSpPr>
            <p:spPr>
              <a:xfrm>
                <a:off x="1618" y="7535"/>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44" name="Rectangle 124"/>
              <p:cNvSpPr/>
              <p:nvPr/>
            </p:nvSpPr>
            <p:spPr>
              <a:xfrm>
                <a:off x="1719" y="7535"/>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7</a:t>
                </a:r>
                <a:endParaRPr lang="en-US" altLang="zh-CN" i="0" dirty="0">
                  <a:latin typeface="Times New Roman" panose="02020603050405020304" pitchFamily="18" charset="0"/>
                </a:endParaRPr>
              </a:p>
            </p:txBody>
          </p:sp>
          <p:sp>
            <p:nvSpPr>
              <p:cNvPr id="77045" name="Rectangle 125"/>
              <p:cNvSpPr/>
              <p:nvPr/>
            </p:nvSpPr>
            <p:spPr>
              <a:xfrm>
                <a:off x="1247" y="7194"/>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46" name="Rectangle 126"/>
              <p:cNvSpPr/>
              <p:nvPr/>
            </p:nvSpPr>
            <p:spPr>
              <a:xfrm>
                <a:off x="1402" y="7194"/>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47" name="Rectangle 127"/>
              <p:cNvSpPr/>
              <p:nvPr/>
            </p:nvSpPr>
            <p:spPr>
              <a:xfrm>
                <a:off x="1558" y="7192"/>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48" name="Rectangle 128"/>
              <p:cNvSpPr/>
              <p:nvPr/>
            </p:nvSpPr>
            <p:spPr>
              <a:xfrm>
                <a:off x="1618" y="7192"/>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49" name="Rectangle 129"/>
              <p:cNvSpPr/>
              <p:nvPr/>
            </p:nvSpPr>
            <p:spPr>
              <a:xfrm>
                <a:off x="1719" y="7192"/>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6</a:t>
                </a:r>
                <a:endParaRPr lang="en-US" altLang="zh-CN" i="0" dirty="0">
                  <a:latin typeface="Times New Roman" panose="02020603050405020304" pitchFamily="18" charset="0"/>
                </a:endParaRPr>
              </a:p>
            </p:txBody>
          </p:sp>
          <p:sp>
            <p:nvSpPr>
              <p:cNvPr id="77050" name="Rectangle 130"/>
              <p:cNvSpPr/>
              <p:nvPr/>
            </p:nvSpPr>
            <p:spPr>
              <a:xfrm>
                <a:off x="1247" y="685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51" name="Rectangle 131"/>
              <p:cNvSpPr/>
              <p:nvPr/>
            </p:nvSpPr>
            <p:spPr>
              <a:xfrm>
                <a:off x="1402" y="685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52" name="Rectangle 132"/>
              <p:cNvSpPr/>
              <p:nvPr/>
            </p:nvSpPr>
            <p:spPr>
              <a:xfrm>
                <a:off x="1558" y="6850"/>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53" name="Rectangle 133"/>
              <p:cNvSpPr/>
              <p:nvPr/>
            </p:nvSpPr>
            <p:spPr>
              <a:xfrm>
                <a:off x="1618" y="685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54" name="Rectangle 134"/>
              <p:cNvSpPr/>
              <p:nvPr/>
            </p:nvSpPr>
            <p:spPr>
              <a:xfrm>
                <a:off x="1719" y="685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5</a:t>
                </a:r>
                <a:endParaRPr lang="en-US" altLang="zh-CN" i="0" dirty="0">
                  <a:latin typeface="Times New Roman" panose="02020603050405020304" pitchFamily="18" charset="0"/>
                </a:endParaRPr>
              </a:p>
            </p:txBody>
          </p:sp>
          <p:sp>
            <p:nvSpPr>
              <p:cNvPr id="77055" name="Rectangle 135"/>
              <p:cNvSpPr/>
              <p:nvPr/>
            </p:nvSpPr>
            <p:spPr>
              <a:xfrm>
                <a:off x="1247" y="650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56" name="Rectangle 136"/>
              <p:cNvSpPr/>
              <p:nvPr/>
            </p:nvSpPr>
            <p:spPr>
              <a:xfrm>
                <a:off x="1402" y="650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57" name="Rectangle 137"/>
              <p:cNvSpPr/>
              <p:nvPr/>
            </p:nvSpPr>
            <p:spPr>
              <a:xfrm>
                <a:off x="1558" y="6507"/>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58" name="Rectangle 138"/>
              <p:cNvSpPr/>
              <p:nvPr/>
            </p:nvSpPr>
            <p:spPr>
              <a:xfrm>
                <a:off x="1618" y="650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59" name="Rectangle 139"/>
              <p:cNvSpPr/>
              <p:nvPr/>
            </p:nvSpPr>
            <p:spPr>
              <a:xfrm>
                <a:off x="1719" y="650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4</a:t>
                </a:r>
                <a:endParaRPr lang="en-US" altLang="zh-CN" i="0" dirty="0">
                  <a:latin typeface="Times New Roman" panose="02020603050405020304" pitchFamily="18" charset="0"/>
                </a:endParaRPr>
              </a:p>
            </p:txBody>
          </p:sp>
          <p:sp>
            <p:nvSpPr>
              <p:cNvPr id="77060" name="Rectangle 140"/>
              <p:cNvSpPr/>
              <p:nvPr/>
            </p:nvSpPr>
            <p:spPr>
              <a:xfrm>
                <a:off x="1247" y="6167"/>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61" name="Rectangle 141"/>
              <p:cNvSpPr/>
              <p:nvPr/>
            </p:nvSpPr>
            <p:spPr>
              <a:xfrm>
                <a:off x="1402" y="6167"/>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62" name="Rectangle 142"/>
              <p:cNvSpPr/>
              <p:nvPr/>
            </p:nvSpPr>
            <p:spPr>
              <a:xfrm>
                <a:off x="1558" y="6165"/>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63" name="Rectangle 143"/>
              <p:cNvSpPr/>
              <p:nvPr/>
            </p:nvSpPr>
            <p:spPr>
              <a:xfrm>
                <a:off x="1618" y="6165"/>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64" name="Rectangle 144"/>
              <p:cNvSpPr/>
              <p:nvPr/>
            </p:nvSpPr>
            <p:spPr>
              <a:xfrm>
                <a:off x="1719" y="6165"/>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3</a:t>
                </a:r>
                <a:endParaRPr lang="en-US" altLang="zh-CN" i="0" dirty="0">
                  <a:latin typeface="Times New Roman" panose="02020603050405020304" pitchFamily="18" charset="0"/>
                </a:endParaRPr>
              </a:p>
            </p:txBody>
          </p:sp>
          <p:sp>
            <p:nvSpPr>
              <p:cNvPr id="77065" name="Rectangle 145"/>
              <p:cNvSpPr/>
              <p:nvPr/>
            </p:nvSpPr>
            <p:spPr>
              <a:xfrm>
                <a:off x="1247" y="5824"/>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66" name="Rectangle 146"/>
              <p:cNvSpPr/>
              <p:nvPr/>
            </p:nvSpPr>
            <p:spPr>
              <a:xfrm>
                <a:off x="1402" y="5824"/>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67" name="Rectangle 147"/>
              <p:cNvSpPr/>
              <p:nvPr/>
            </p:nvSpPr>
            <p:spPr>
              <a:xfrm>
                <a:off x="1558" y="5822"/>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68" name="Rectangle 148"/>
              <p:cNvSpPr/>
              <p:nvPr/>
            </p:nvSpPr>
            <p:spPr>
              <a:xfrm>
                <a:off x="1618" y="5822"/>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69" name="Rectangle 149"/>
              <p:cNvSpPr/>
              <p:nvPr/>
            </p:nvSpPr>
            <p:spPr>
              <a:xfrm>
                <a:off x="1719" y="5822"/>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sp>
            <p:nvSpPr>
              <p:cNvPr id="77070" name="Rectangle 150"/>
              <p:cNvSpPr/>
              <p:nvPr/>
            </p:nvSpPr>
            <p:spPr>
              <a:xfrm>
                <a:off x="1247" y="548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71" name="Rectangle 151"/>
              <p:cNvSpPr/>
              <p:nvPr/>
            </p:nvSpPr>
            <p:spPr>
              <a:xfrm>
                <a:off x="1402" y="5482"/>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72" name="Rectangle 152"/>
              <p:cNvSpPr/>
              <p:nvPr/>
            </p:nvSpPr>
            <p:spPr>
              <a:xfrm>
                <a:off x="1558" y="5480"/>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73" name="Rectangle 153"/>
              <p:cNvSpPr/>
              <p:nvPr/>
            </p:nvSpPr>
            <p:spPr>
              <a:xfrm>
                <a:off x="1618" y="548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74" name="Rectangle 154"/>
              <p:cNvSpPr/>
              <p:nvPr/>
            </p:nvSpPr>
            <p:spPr>
              <a:xfrm>
                <a:off x="1719" y="5480"/>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75" name="Rectangle 155"/>
              <p:cNvSpPr/>
              <p:nvPr/>
            </p:nvSpPr>
            <p:spPr>
              <a:xfrm>
                <a:off x="1247" y="513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76" name="Rectangle 156"/>
              <p:cNvSpPr/>
              <p:nvPr/>
            </p:nvSpPr>
            <p:spPr>
              <a:xfrm>
                <a:off x="1402" y="5139"/>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77" name="Rectangle 157"/>
              <p:cNvSpPr/>
              <p:nvPr/>
            </p:nvSpPr>
            <p:spPr>
              <a:xfrm>
                <a:off x="1558" y="5138"/>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78" name="Rectangle 158"/>
              <p:cNvSpPr/>
              <p:nvPr/>
            </p:nvSpPr>
            <p:spPr>
              <a:xfrm>
                <a:off x="1618" y="5138"/>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79" name="Rectangle 159"/>
              <p:cNvSpPr/>
              <p:nvPr/>
            </p:nvSpPr>
            <p:spPr>
              <a:xfrm>
                <a:off x="1719" y="5138"/>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80" name="Rectangle 160"/>
              <p:cNvSpPr/>
              <p:nvPr/>
            </p:nvSpPr>
            <p:spPr>
              <a:xfrm>
                <a:off x="1247" y="479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81" name="Rectangle 161"/>
              <p:cNvSpPr/>
              <p:nvPr/>
            </p:nvSpPr>
            <p:spPr>
              <a:xfrm>
                <a:off x="1402" y="479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82" name="Rectangle 162"/>
              <p:cNvSpPr/>
              <p:nvPr/>
            </p:nvSpPr>
            <p:spPr>
              <a:xfrm>
                <a:off x="1558" y="4794"/>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83" name="Rectangle 163"/>
              <p:cNvSpPr/>
              <p:nvPr/>
            </p:nvSpPr>
            <p:spPr>
              <a:xfrm>
                <a:off x="1618" y="4794"/>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9</a:t>
                </a:r>
                <a:endParaRPr lang="en-US" altLang="zh-CN" i="0" dirty="0">
                  <a:latin typeface="Times New Roman" panose="02020603050405020304" pitchFamily="18" charset="0"/>
                </a:endParaRPr>
              </a:p>
            </p:txBody>
          </p:sp>
          <p:sp>
            <p:nvSpPr>
              <p:cNvPr id="77084" name="Rectangle 164"/>
              <p:cNvSpPr/>
              <p:nvPr/>
            </p:nvSpPr>
            <p:spPr>
              <a:xfrm>
                <a:off x="1247" y="445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85" name="Rectangle 165"/>
              <p:cNvSpPr/>
              <p:nvPr/>
            </p:nvSpPr>
            <p:spPr>
              <a:xfrm>
                <a:off x="1402" y="445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86" name="Rectangle 166"/>
              <p:cNvSpPr/>
              <p:nvPr/>
            </p:nvSpPr>
            <p:spPr>
              <a:xfrm>
                <a:off x="1558" y="4451"/>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87" name="Rectangle 167"/>
              <p:cNvSpPr/>
              <p:nvPr/>
            </p:nvSpPr>
            <p:spPr>
              <a:xfrm>
                <a:off x="1618" y="4451"/>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8</a:t>
                </a:r>
                <a:endParaRPr lang="en-US" altLang="zh-CN" i="0" dirty="0">
                  <a:latin typeface="Times New Roman" panose="02020603050405020304" pitchFamily="18" charset="0"/>
                </a:endParaRPr>
              </a:p>
            </p:txBody>
          </p:sp>
          <p:sp>
            <p:nvSpPr>
              <p:cNvPr id="77088" name="Rectangle 168"/>
              <p:cNvSpPr/>
              <p:nvPr/>
            </p:nvSpPr>
            <p:spPr>
              <a:xfrm>
                <a:off x="1247" y="411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89" name="Rectangle 169"/>
              <p:cNvSpPr/>
              <p:nvPr/>
            </p:nvSpPr>
            <p:spPr>
              <a:xfrm>
                <a:off x="1402" y="411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90" name="Rectangle 170"/>
              <p:cNvSpPr/>
              <p:nvPr/>
            </p:nvSpPr>
            <p:spPr>
              <a:xfrm>
                <a:off x="1558" y="4109"/>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91" name="Rectangle 171"/>
              <p:cNvSpPr/>
              <p:nvPr/>
            </p:nvSpPr>
            <p:spPr>
              <a:xfrm>
                <a:off x="1618" y="4109"/>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7</a:t>
                </a:r>
                <a:endParaRPr lang="en-US" altLang="zh-CN" i="0" dirty="0">
                  <a:latin typeface="Times New Roman" panose="02020603050405020304" pitchFamily="18" charset="0"/>
                </a:endParaRPr>
              </a:p>
            </p:txBody>
          </p:sp>
          <p:sp>
            <p:nvSpPr>
              <p:cNvPr id="77092" name="Rectangle 172"/>
              <p:cNvSpPr/>
              <p:nvPr/>
            </p:nvSpPr>
            <p:spPr>
              <a:xfrm>
                <a:off x="1247" y="3768"/>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93" name="Rectangle 173"/>
              <p:cNvSpPr/>
              <p:nvPr/>
            </p:nvSpPr>
            <p:spPr>
              <a:xfrm>
                <a:off x="1402" y="3768"/>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94" name="Rectangle 174"/>
              <p:cNvSpPr/>
              <p:nvPr/>
            </p:nvSpPr>
            <p:spPr>
              <a:xfrm>
                <a:off x="1558" y="3766"/>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95" name="Rectangle 175"/>
              <p:cNvSpPr/>
              <p:nvPr/>
            </p:nvSpPr>
            <p:spPr>
              <a:xfrm>
                <a:off x="1618" y="3766"/>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6</a:t>
                </a:r>
                <a:endParaRPr lang="en-US" altLang="zh-CN" i="0" dirty="0">
                  <a:latin typeface="Times New Roman" panose="02020603050405020304" pitchFamily="18" charset="0"/>
                </a:endParaRPr>
              </a:p>
            </p:txBody>
          </p:sp>
          <p:sp>
            <p:nvSpPr>
              <p:cNvPr id="77096" name="Rectangle 176"/>
              <p:cNvSpPr/>
              <p:nvPr/>
            </p:nvSpPr>
            <p:spPr>
              <a:xfrm>
                <a:off x="1247" y="342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097" name="Rectangle 177"/>
              <p:cNvSpPr/>
              <p:nvPr/>
            </p:nvSpPr>
            <p:spPr>
              <a:xfrm>
                <a:off x="1402" y="342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098" name="Rectangle 178"/>
              <p:cNvSpPr/>
              <p:nvPr/>
            </p:nvSpPr>
            <p:spPr>
              <a:xfrm>
                <a:off x="1558" y="3424"/>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099" name="Rectangle 179"/>
              <p:cNvSpPr/>
              <p:nvPr/>
            </p:nvSpPr>
            <p:spPr>
              <a:xfrm>
                <a:off x="1618" y="3424"/>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5</a:t>
                </a:r>
                <a:endParaRPr lang="en-US" altLang="zh-CN" i="0" dirty="0">
                  <a:latin typeface="Times New Roman" panose="02020603050405020304" pitchFamily="18" charset="0"/>
                </a:endParaRPr>
              </a:p>
            </p:txBody>
          </p:sp>
          <p:sp>
            <p:nvSpPr>
              <p:cNvPr id="77100" name="Rectangle 180"/>
              <p:cNvSpPr/>
              <p:nvPr/>
            </p:nvSpPr>
            <p:spPr>
              <a:xfrm>
                <a:off x="1247" y="308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01" name="Rectangle 181"/>
              <p:cNvSpPr/>
              <p:nvPr/>
            </p:nvSpPr>
            <p:spPr>
              <a:xfrm>
                <a:off x="1402" y="308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02" name="Rectangle 182"/>
              <p:cNvSpPr/>
              <p:nvPr/>
            </p:nvSpPr>
            <p:spPr>
              <a:xfrm>
                <a:off x="1558" y="3081"/>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103" name="Rectangle 183"/>
              <p:cNvSpPr/>
              <p:nvPr/>
            </p:nvSpPr>
            <p:spPr>
              <a:xfrm>
                <a:off x="1618" y="3081"/>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4</a:t>
                </a:r>
                <a:endParaRPr lang="en-US" altLang="zh-CN" i="0" dirty="0">
                  <a:latin typeface="Times New Roman" panose="02020603050405020304" pitchFamily="18" charset="0"/>
                </a:endParaRPr>
              </a:p>
            </p:txBody>
          </p:sp>
          <p:sp>
            <p:nvSpPr>
              <p:cNvPr id="77104" name="Rectangle 184"/>
              <p:cNvSpPr/>
              <p:nvPr/>
            </p:nvSpPr>
            <p:spPr>
              <a:xfrm>
                <a:off x="1247" y="274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05" name="Rectangle 185"/>
              <p:cNvSpPr/>
              <p:nvPr/>
            </p:nvSpPr>
            <p:spPr>
              <a:xfrm>
                <a:off x="1402" y="274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06" name="Rectangle 186"/>
              <p:cNvSpPr/>
              <p:nvPr/>
            </p:nvSpPr>
            <p:spPr>
              <a:xfrm>
                <a:off x="1558" y="2739"/>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107" name="Rectangle 187"/>
              <p:cNvSpPr/>
              <p:nvPr/>
            </p:nvSpPr>
            <p:spPr>
              <a:xfrm>
                <a:off x="1618" y="2739"/>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3</a:t>
                </a:r>
                <a:endParaRPr lang="en-US" altLang="zh-CN" i="0" dirty="0">
                  <a:latin typeface="Times New Roman" panose="02020603050405020304" pitchFamily="18" charset="0"/>
                </a:endParaRPr>
              </a:p>
            </p:txBody>
          </p:sp>
          <p:sp>
            <p:nvSpPr>
              <p:cNvPr id="77108" name="Rectangle 188"/>
              <p:cNvSpPr/>
              <p:nvPr/>
            </p:nvSpPr>
            <p:spPr>
              <a:xfrm>
                <a:off x="1247" y="2398"/>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09" name="Rectangle 189"/>
              <p:cNvSpPr/>
              <p:nvPr/>
            </p:nvSpPr>
            <p:spPr>
              <a:xfrm>
                <a:off x="1402" y="2398"/>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10" name="Rectangle 190"/>
              <p:cNvSpPr/>
              <p:nvPr/>
            </p:nvSpPr>
            <p:spPr>
              <a:xfrm>
                <a:off x="1558" y="2396"/>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111" name="Rectangle 191"/>
              <p:cNvSpPr/>
              <p:nvPr/>
            </p:nvSpPr>
            <p:spPr>
              <a:xfrm>
                <a:off x="1618" y="2396"/>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sp>
            <p:nvSpPr>
              <p:cNvPr id="77112" name="Rectangle 192"/>
              <p:cNvSpPr/>
              <p:nvPr/>
            </p:nvSpPr>
            <p:spPr>
              <a:xfrm>
                <a:off x="1247" y="205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13" name="Rectangle 193"/>
              <p:cNvSpPr/>
              <p:nvPr/>
            </p:nvSpPr>
            <p:spPr>
              <a:xfrm>
                <a:off x="1402" y="2055"/>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14" name="Rectangle 194"/>
              <p:cNvSpPr/>
              <p:nvPr/>
            </p:nvSpPr>
            <p:spPr>
              <a:xfrm>
                <a:off x="1558" y="2054"/>
                <a:ext cx="6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t>
                </a:r>
                <a:endParaRPr lang="en-US" altLang="zh-CN" i="0" dirty="0">
                  <a:latin typeface="Times New Roman" panose="02020603050405020304" pitchFamily="18" charset="0"/>
                </a:endParaRPr>
              </a:p>
            </p:txBody>
          </p:sp>
          <p:sp>
            <p:nvSpPr>
              <p:cNvPr id="77115" name="Rectangle 195"/>
              <p:cNvSpPr/>
              <p:nvPr/>
            </p:nvSpPr>
            <p:spPr>
              <a:xfrm>
                <a:off x="1618" y="2054"/>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16" name="Rectangle 196"/>
              <p:cNvSpPr/>
              <p:nvPr/>
            </p:nvSpPr>
            <p:spPr>
              <a:xfrm>
                <a:off x="1247" y="171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17" name="Rectangle 197"/>
              <p:cNvSpPr/>
              <p:nvPr/>
            </p:nvSpPr>
            <p:spPr>
              <a:xfrm>
                <a:off x="1402" y="171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18" name="Rectangle 198"/>
              <p:cNvSpPr/>
              <p:nvPr/>
            </p:nvSpPr>
            <p:spPr>
              <a:xfrm>
                <a:off x="1558" y="1711"/>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19" name="Rectangle 199"/>
              <p:cNvSpPr/>
              <p:nvPr/>
            </p:nvSpPr>
            <p:spPr>
              <a:xfrm>
                <a:off x="1247" y="137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20" name="Rectangle 200"/>
              <p:cNvSpPr/>
              <p:nvPr/>
            </p:nvSpPr>
            <p:spPr>
              <a:xfrm>
                <a:off x="1402" y="1370"/>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0</a:t>
                </a:r>
                <a:endParaRPr lang="en-US" altLang="zh-CN" i="0" dirty="0">
                  <a:latin typeface="Times New Roman" panose="02020603050405020304" pitchFamily="18" charset="0"/>
                </a:endParaRPr>
              </a:p>
            </p:txBody>
          </p:sp>
          <p:sp>
            <p:nvSpPr>
              <p:cNvPr id="77121" name="Rectangle 201"/>
              <p:cNvSpPr/>
              <p:nvPr/>
            </p:nvSpPr>
            <p:spPr>
              <a:xfrm>
                <a:off x="1558" y="1369"/>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1</a:t>
                </a:r>
                <a:endParaRPr lang="en-US" altLang="zh-CN" i="0" dirty="0">
                  <a:latin typeface="Times New Roman" panose="02020603050405020304" pitchFamily="18" charset="0"/>
                </a:endParaRPr>
              </a:p>
            </p:txBody>
          </p:sp>
          <p:sp>
            <p:nvSpPr>
              <p:cNvPr id="77122" name="Line 202"/>
              <p:cNvSpPr/>
              <p:nvPr/>
            </p:nvSpPr>
            <p:spPr>
              <a:xfrm flipV="1">
                <a:off x="6492" y="1525"/>
                <a:ext cx="1" cy="7196"/>
              </a:xfrm>
              <a:prstGeom prst="line">
                <a:avLst/>
              </a:prstGeom>
              <a:ln w="12700" cap="flat" cmpd="sng">
                <a:solidFill>
                  <a:srgbClr val="000000"/>
                </a:solidFill>
                <a:prstDash val="solid"/>
                <a:headEnd type="none" w="med" len="med"/>
                <a:tailEnd type="none" w="med" len="med"/>
              </a:ln>
            </p:spPr>
          </p:sp>
          <p:sp>
            <p:nvSpPr>
              <p:cNvPr id="77123" name="Line 203"/>
              <p:cNvSpPr/>
              <p:nvPr/>
            </p:nvSpPr>
            <p:spPr>
              <a:xfrm flipH="1">
                <a:off x="6348" y="8377"/>
                <a:ext cx="143" cy="1"/>
              </a:xfrm>
              <a:prstGeom prst="line">
                <a:avLst/>
              </a:prstGeom>
              <a:ln w="12700" cap="flat" cmpd="sng">
                <a:solidFill>
                  <a:srgbClr val="000000"/>
                </a:solidFill>
                <a:prstDash val="solid"/>
                <a:headEnd type="none" w="med" len="med"/>
                <a:tailEnd type="none" w="med" len="med"/>
              </a:ln>
            </p:spPr>
          </p:sp>
          <p:sp>
            <p:nvSpPr>
              <p:cNvPr id="77124" name="Line 204"/>
              <p:cNvSpPr/>
              <p:nvPr/>
            </p:nvSpPr>
            <p:spPr>
              <a:xfrm flipH="1">
                <a:off x="6348" y="8034"/>
                <a:ext cx="143" cy="1"/>
              </a:xfrm>
              <a:prstGeom prst="line">
                <a:avLst/>
              </a:prstGeom>
              <a:ln w="12700" cap="flat" cmpd="sng">
                <a:solidFill>
                  <a:srgbClr val="000000"/>
                </a:solidFill>
                <a:prstDash val="solid"/>
                <a:headEnd type="none" w="med" len="med"/>
                <a:tailEnd type="none" w="med" len="med"/>
              </a:ln>
            </p:spPr>
          </p:sp>
          <p:sp>
            <p:nvSpPr>
              <p:cNvPr id="77125" name="Line 205"/>
              <p:cNvSpPr/>
              <p:nvPr/>
            </p:nvSpPr>
            <p:spPr>
              <a:xfrm flipH="1">
                <a:off x="6348" y="7692"/>
                <a:ext cx="143" cy="1"/>
              </a:xfrm>
              <a:prstGeom prst="line">
                <a:avLst/>
              </a:prstGeom>
              <a:ln w="12700" cap="flat" cmpd="sng">
                <a:solidFill>
                  <a:srgbClr val="000000"/>
                </a:solidFill>
                <a:prstDash val="solid"/>
                <a:headEnd type="none" w="med" len="med"/>
                <a:tailEnd type="none" w="med" len="med"/>
              </a:ln>
            </p:spPr>
          </p:sp>
          <p:sp>
            <p:nvSpPr>
              <p:cNvPr id="77126" name="Line 206"/>
              <p:cNvSpPr/>
              <p:nvPr/>
            </p:nvSpPr>
            <p:spPr>
              <a:xfrm flipH="1">
                <a:off x="6348" y="7349"/>
                <a:ext cx="143" cy="1"/>
              </a:xfrm>
              <a:prstGeom prst="line">
                <a:avLst/>
              </a:prstGeom>
              <a:ln w="12700" cap="flat" cmpd="sng">
                <a:solidFill>
                  <a:srgbClr val="000000"/>
                </a:solidFill>
                <a:prstDash val="solid"/>
                <a:headEnd type="none" w="med" len="med"/>
                <a:tailEnd type="none" w="med" len="med"/>
              </a:ln>
            </p:spPr>
          </p:sp>
          <p:sp>
            <p:nvSpPr>
              <p:cNvPr id="77127" name="Line 207"/>
              <p:cNvSpPr/>
              <p:nvPr/>
            </p:nvSpPr>
            <p:spPr>
              <a:xfrm flipH="1">
                <a:off x="6348" y="7007"/>
                <a:ext cx="143" cy="1"/>
              </a:xfrm>
              <a:prstGeom prst="line">
                <a:avLst/>
              </a:prstGeom>
              <a:ln w="12700" cap="flat" cmpd="sng">
                <a:solidFill>
                  <a:srgbClr val="000000"/>
                </a:solidFill>
                <a:prstDash val="solid"/>
                <a:headEnd type="none" w="med" len="med"/>
                <a:tailEnd type="none" w="med" len="med"/>
              </a:ln>
            </p:spPr>
          </p:sp>
        </p:grpSp>
        <p:sp>
          <p:nvSpPr>
            <p:cNvPr id="76809" name="Line 208"/>
            <p:cNvSpPr/>
            <p:nvPr/>
          </p:nvSpPr>
          <p:spPr>
            <a:xfrm flipH="1">
              <a:off x="6348" y="6664"/>
              <a:ext cx="143" cy="1"/>
            </a:xfrm>
            <a:prstGeom prst="line">
              <a:avLst/>
            </a:prstGeom>
            <a:ln w="12700" cap="flat" cmpd="sng">
              <a:solidFill>
                <a:srgbClr val="000000"/>
              </a:solidFill>
              <a:prstDash val="solid"/>
              <a:headEnd type="none" w="med" len="med"/>
              <a:tailEnd type="none" w="med" len="med"/>
            </a:ln>
          </p:spPr>
        </p:sp>
        <p:sp>
          <p:nvSpPr>
            <p:cNvPr id="76810" name="Line 209"/>
            <p:cNvSpPr/>
            <p:nvPr/>
          </p:nvSpPr>
          <p:spPr>
            <a:xfrm flipH="1">
              <a:off x="6348" y="6322"/>
              <a:ext cx="143" cy="1"/>
            </a:xfrm>
            <a:prstGeom prst="line">
              <a:avLst/>
            </a:prstGeom>
            <a:ln w="12700" cap="flat" cmpd="sng">
              <a:solidFill>
                <a:srgbClr val="000000"/>
              </a:solidFill>
              <a:prstDash val="solid"/>
              <a:headEnd type="none" w="med" len="med"/>
              <a:tailEnd type="none" w="med" len="med"/>
            </a:ln>
          </p:spPr>
        </p:sp>
        <p:sp>
          <p:nvSpPr>
            <p:cNvPr id="76811" name="Line 210"/>
            <p:cNvSpPr/>
            <p:nvPr/>
          </p:nvSpPr>
          <p:spPr>
            <a:xfrm flipH="1">
              <a:off x="6348" y="5979"/>
              <a:ext cx="143" cy="1"/>
            </a:xfrm>
            <a:prstGeom prst="line">
              <a:avLst/>
            </a:prstGeom>
            <a:ln w="12700" cap="flat" cmpd="sng">
              <a:solidFill>
                <a:srgbClr val="000000"/>
              </a:solidFill>
              <a:prstDash val="solid"/>
              <a:headEnd type="none" w="med" len="med"/>
              <a:tailEnd type="none" w="med" len="med"/>
            </a:ln>
          </p:spPr>
        </p:sp>
        <p:sp>
          <p:nvSpPr>
            <p:cNvPr id="76812" name="Line 211"/>
            <p:cNvSpPr/>
            <p:nvPr/>
          </p:nvSpPr>
          <p:spPr>
            <a:xfrm flipH="1">
              <a:off x="6348" y="5637"/>
              <a:ext cx="143" cy="1"/>
            </a:xfrm>
            <a:prstGeom prst="line">
              <a:avLst/>
            </a:prstGeom>
            <a:ln w="12700" cap="flat" cmpd="sng">
              <a:solidFill>
                <a:srgbClr val="000000"/>
              </a:solidFill>
              <a:prstDash val="solid"/>
              <a:headEnd type="none" w="med" len="med"/>
              <a:tailEnd type="none" w="med" len="med"/>
            </a:ln>
          </p:spPr>
        </p:sp>
        <p:sp>
          <p:nvSpPr>
            <p:cNvPr id="76813" name="Line 212"/>
            <p:cNvSpPr/>
            <p:nvPr/>
          </p:nvSpPr>
          <p:spPr>
            <a:xfrm flipH="1">
              <a:off x="6348" y="5294"/>
              <a:ext cx="143" cy="1"/>
            </a:xfrm>
            <a:prstGeom prst="line">
              <a:avLst/>
            </a:prstGeom>
            <a:ln w="12700" cap="flat" cmpd="sng">
              <a:solidFill>
                <a:srgbClr val="000000"/>
              </a:solidFill>
              <a:prstDash val="solid"/>
              <a:headEnd type="none" w="med" len="med"/>
              <a:tailEnd type="none" w="med" len="med"/>
            </a:ln>
          </p:spPr>
        </p:sp>
        <p:sp>
          <p:nvSpPr>
            <p:cNvPr id="76814" name="Line 213"/>
            <p:cNvSpPr/>
            <p:nvPr/>
          </p:nvSpPr>
          <p:spPr>
            <a:xfrm flipH="1">
              <a:off x="6348" y="4950"/>
              <a:ext cx="143" cy="1"/>
            </a:xfrm>
            <a:prstGeom prst="line">
              <a:avLst/>
            </a:prstGeom>
            <a:ln w="12700" cap="flat" cmpd="sng">
              <a:solidFill>
                <a:srgbClr val="000000"/>
              </a:solidFill>
              <a:prstDash val="solid"/>
              <a:headEnd type="none" w="med" len="med"/>
              <a:tailEnd type="none" w="med" len="med"/>
            </a:ln>
          </p:spPr>
        </p:sp>
        <p:sp>
          <p:nvSpPr>
            <p:cNvPr id="76815" name="Line 214"/>
            <p:cNvSpPr/>
            <p:nvPr/>
          </p:nvSpPr>
          <p:spPr>
            <a:xfrm flipH="1">
              <a:off x="6348" y="4608"/>
              <a:ext cx="143" cy="1"/>
            </a:xfrm>
            <a:prstGeom prst="line">
              <a:avLst/>
            </a:prstGeom>
            <a:ln w="12700" cap="flat" cmpd="sng">
              <a:solidFill>
                <a:srgbClr val="000000"/>
              </a:solidFill>
              <a:prstDash val="solid"/>
              <a:headEnd type="none" w="med" len="med"/>
              <a:tailEnd type="none" w="med" len="med"/>
            </a:ln>
          </p:spPr>
        </p:sp>
        <p:sp>
          <p:nvSpPr>
            <p:cNvPr id="76816" name="Line 215"/>
            <p:cNvSpPr/>
            <p:nvPr/>
          </p:nvSpPr>
          <p:spPr>
            <a:xfrm flipH="1">
              <a:off x="6348" y="4265"/>
              <a:ext cx="143" cy="1"/>
            </a:xfrm>
            <a:prstGeom prst="line">
              <a:avLst/>
            </a:prstGeom>
            <a:ln w="12700" cap="flat" cmpd="sng">
              <a:solidFill>
                <a:srgbClr val="000000"/>
              </a:solidFill>
              <a:prstDash val="solid"/>
              <a:headEnd type="none" w="med" len="med"/>
              <a:tailEnd type="none" w="med" len="med"/>
            </a:ln>
          </p:spPr>
        </p:sp>
        <p:sp>
          <p:nvSpPr>
            <p:cNvPr id="76817" name="Line 216"/>
            <p:cNvSpPr/>
            <p:nvPr/>
          </p:nvSpPr>
          <p:spPr>
            <a:xfrm flipH="1">
              <a:off x="6348" y="3923"/>
              <a:ext cx="143" cy="1"/>
            </a:xfrm>
            <a:prstGeom prst="line">
              <a:avLst/>
            </a:prstGeom>
            <a:ln w="12700" cap="flat" cmpd="sng">
              <a:solidFill>
                <a:srgbClr val="000000"/>
              </a:solidFill>
              <a:prstDash val="solid"/>
              <a:headEnd type="none" w="med" len="med"/>
              <a:tailEnd type="none" w="med" len="med"/>
            </a:ln>
          </p:spPr>
        </p:sp>
        <p:sp>
          <p:nvSpPr>
            <p:cNvPr id="76818" name="Line 217"/>
            <p:cNvSpPr/>
            <p:nvPr/>
          </p:nvSpPr>
          <p:spPr>
            <a:xfrm flipH="1">
              <a:off x="6348" y="3580"/>
              <a:ext cx="143" cy="1"/>
            </a:xfrm>
            <a:prstGeom prst="line">
              <a:avLst/>
            </a:prstGeom>
            <a:ln w="12700" cap="flat" cmpd="sng">
              <a:solidFill>
                <a:srgbClr val="000000"/>
              </a:solidFill>
              <a:prstDash val="solid"/>
              <a:headEnd type="none" w="med" len="med"/>
              <a:tailEnd type="none" w="med" len="med"/>
            </a:ln>
          </p:spPr>
        </p:sp>
        <p:sp>
          <p:nvSpPr>
            <p:cNvPr id="76819" name="Line 218"/>
            <p:cNvSpPr/>
            <p:nvPr/>
          </p:nvSpPr>
          <p:spPr>
            <a:xfrm flipH="1">
              <a:off x="6348" y="3238"/>
              <a:ext cx="143" cy="1"/>
            </a:xfrm>
            <a:prstGeom prst="line">
              <a:avLst/>
            </a:prstGeom>
            <a:ln w="12700" cap="flat" cmpd="sng">
              <a:solidFill>
                <a:srgbClr val="000000"/>
              </a:solidFill>
              <a:prstDash val="solid"/>
              <a:headEnd type="none" w="med" len="med"/>
              <a:tailEnd type="none" w="med" len="med"/>
            </a:ln>
          </p:spPr>
        </p:sp>
        <p:sp>
          <p:nvSpPr>
            <p:cNvPr id="76820" name="Line 219"/>
            <p:cNvSpPr/>
            <p:nvPr/>
          </p:nvSpPr>
          <p:spPr>
            <a:xfrm flipH="1">
              <a:off x="6348" y="2895"/>
              <a:ext cx="143" cy="1"/>
            </a:xfrm>
            <a:prstGeom prst="line">
              <a:avLst/>
            </a:prstGeom>
            <a:ln w="12700" cap="flat" cmpd="sng">
              <a:solidFill>
                <a:srgbClr val="000000"/>
              </a:solidFill>
              <a:prstDash val="solid"/>
              <a:headEnd type="none" w="med" len="med"/>
              <a:tailEnd type="none" w="med" len="med"/>
            </a:ln>
          </p:spPr>
        </p:sp>
        <p:sp>
          <p:nvSpPr>
            <p:cNvPr id="76821" name="Line 220"/>
            <p:cNvSpPr/>
            <p:nvPr/>
          </p:nvSpPr>
          <p:spPr>
            <a:xfrm flipH="1">
              <a:off x="6348" y="2553"/>
              <a:ext cx="143" cy="1"/>
            </a:xfrm>
            <a:prstGeom prst="line">
              <a:avLst/>
            </a:prstGeom>
            <a:ln w="12700" cap="flat" cmpd="sng">
              <a:solidFill>
                <a:srgbClr val="000000"/>
              </a:solidFill>
              <a:prstDash val="solid"/>
              <a:headEnd type="none" w="med" len="med"/>
              <a:tailEnd type="none" w="med" len="med"/>
            </a:ln>
          </p:spPr>
        </p:sp>
        <p:sp>
          <p:nvSpPr>
            <p:cNvPr id="76822" name="Line 221"/>
            <p:cNvSpPr/>
            <p:nvPr/>
          </p:nvSpPr>
          <p:spPr>
            <a:xfrm flipH="1">
              <a:off x="6348" y="2210"/>
              <a:ext cx="143" cy="1"/>
            </a:xfrm>
            <a:prstGeom prst="line">
              <a:avLst/>
            </a:prstGeom>
            <a:ln w="12700" cap="flat" cmpd="sng">
              <a:solidFill>
                <a:srgbClr val="000000"/>
              </a:solidFill>
              <a:prstDash val="solid"/>
              <a:headEnd type="none" w="med" len="med"/>
              <a:tailEnd type="none" w="med" len="med"/>
            </a:ln>
          </p:spPr>
        </p:sp>
        <p:sp>
          <p:nvSpPr>
            <p:cNvPr id="76823" name="Line 222"/>
            <p:cNvSpPr/>
            <p:nvPr/>
          </p:nvSpPr>
          <p:spPr>
            <a:xfrm flipH="1">
              <a:off x="6348" y="1868"/>
              <a:ext cx="143" cy="1"/>
            </a:xfrm>
            <a:prstGeom prst="line">
              <a:avLst/>
            </a:prstGeom>
            <a:ln w="12700" cap="flat" cmpd="sng">
              <a:solidFill>
                <a:srgbClr val="000000"/>
              </a:solidFill>
              <a:prstDash val="solid"/>
              <a:headEnd type="none" w="med" len="med"/>
              <a:tailEnd type="none" w="med" len="med"/>
            </a:ln>
          </p:spPr>
        </p:sp>
        <p:sp>
          <p:nvSpPr>
            <p:cNvPr id="76824" name="Freeform 223"/>
            <p:cNvSpPr/>
            <p:nvPr/>
          </p:nvSpPr>
          <p:spPr>
            <a:xfrm flipV="1">
              <a:off x="1963" y="3867"/>
              <a:ext cx="4443" cy="551"/>
            </a:xfrm>
            <a:custGeom>
              <a:avLst/>
              <a:gdLst>
                <a:gd name="txL" fmla="*/ 0 w 3086"/>
                <a:gd name="txT" fmla="*/ 0 h 383"/>
                <a:gd name="txR" fmla="*/ 3086 w 3086"/>
                <a:gd name="txB" fmla="*/ 383 h 383"/>
              </a:gdLst>
              <a:ahLst/>
              <a:cxnLst>
                <a:cxn ang="0">
                  <a:pos x="0" y="7048905"/>
                </a:cxn>
                <a:cxn ang="0">
                  <a:pos x="1188675" y="7002857"/>
                </a:cxn>
                <a:cxn ang="0">
                  <a:pos x="2364417" y="6969239"/>
                </a:cxn>
                <a:cxn ang="0">
                  <a:pos x="3547351" y="6933658"/>
                </a:cxn>
                <a:cxn ang="0">
                  <a:pos x="4737499" y="6888571"/>
                </a:cxn>
                <a:cxn ang="0">
                  <a:pos x="5923909" y="6872320"/>
                </a:cxn>
                <a:cxn ang="0">
                  <a:pos x="7093787" y="6826410"/>
                </a:cxn>
                <a:cxn ang="0">
                  <a:pos x="8280128" y="6764773"/>
                </a:cxn>
                <a:cxn ang="0">
                  <a:pos x="9440572" y="6735125"/>
                </a:cxn>
                <a:cxn ang="0">
                  <a:pos x="10624788" y="6704051"/>
                </a:cxn>
                <a:cxn ang="0">
                  <a:pos x="11807403" y="6644387"/>
                </a:cxn>
                <a:cxn ang="0">
                  <a:pos x="12990712" y="6593074"/>
                </a:cxn>
                <a:cxn ang="0">
                  <a:pos x="14174905" y="6566327"/>
                </a:cxn>
                <a:cxn ang="0">
                  <a:pos x="15364189" y="6507435"/>
                </a:cxn>
                <a:cxn ang="0">
                  <a:pos x="16538511" y="6470381"/>
                </a:cxn>
                <a:cxn ang="0">
                  <a:pos x="17727484" y="6422474"/>
                </a:cxn>
                <a:cxn ang="0">
                  <a:pos x="18912425" y="6362834"/>
                </a:cxn>
                <a:cxn ang="0">
                  <a:pos x="20101018" y="6324249"/>
                </a:cxn>
                <a:cxn ang="0">
                  <a:pos x="21264456" y="6276786"/>
                </a:cxn>
                <a:cxn ang="0">
                  <a:pos x="22450400" y="6214786"/>
                </a:cxn>
                <a:cxn ang="0">
                  <a:pos x="23639085" y="6159018"/>
                </a:cxn>
                <a:cxn ang="0">
                  <a:pos x="24820750" y="6116429"/>
                </a:cxn>
                <a:cxn ang="0">
                  <a:pos x="25998700" y="6041539"/>
                </a:cxn>
                <a:cxn ang="0">
                  <a:pos x="27191923" y="5981880"/>
                </a:cxn>
                <a:cxn ang="0">
                  <a:pos x="28360106" y="5915907"/>
                </a:cxn>
                <a:cxn ang="0">
                  <a:pos x="29542088" y="5871648"/>
                </a:cxn>
                <a:cxn ang="0">
                  <a:pos x="30734390" y="5793930"/>
                </a:cxn>
                <a:cxn ang="0">
                  <a:pos x="31919849" y="5715875"/>
                </a:cxn>
                <a:cxn ang="0">
                  <a:pos x="33094275" y="5649490"/>
                </a:cxn>
                <a:cxn ang="0">
                  <a:pos x="34281256" y="5573075"/>
                </a:cxn>
                <a:cxn ang="0">
                  <a:pos x="35468697" y="5490733"/>
                </a:cxn>
                <a:cxn ang="0">
                  <a:pos x="36644574" y="5411841"/>
                </a:cxn>
                <a:cxn ang="0">
                  <a:pos x="37837774" y="5313875"/>
                </a:cxn>
                <a:cxn ang="0">
                  <a:pos x="39015563" y="5226786"/>
                </a:cxn>
                <a:cxn ang="0">
                  <a:pos x="40187547" y="5110572"/>
                </a:cxn>
                <a:cxn ang="0">
                  <a:pos x="41377084" y="5003267"/>
                </a:cxn>
                <a:cxn ang="0">
                  <a:pos x="42560771" y="4899693"/>
                </a:cxn>
                <a:cxn ang="0">
                  <a:pos x="43751091" y="4776951"/>
                </a:cxn>
                <a:cxn ang="0">
                  <a:pos x="44925886" y="4618514"/>
                </a:cxn>
                <a:cxn ang="0">
                  <a:pos x="46112613" y="4479814"/>
                </a:cxn>
                <a:cxn ang="0">
                  <a:pos x="47299639" y="4310098"/>
                </a:cxn>
                <a:cxn ang="0">
                  <a:pos x="48467557" y="4112146"/>
                </a:cxn>
                <a:cxn ang="0">
                  <a:pos x="49656012" y="3912710"/>
                </a:cxn>
                <a:cxn ang="0">
                  <a:pos x="50836220" y="3679811"/>
                </a:cxn>
                <a:cxn ang="0">
                  <a:pos x="52015921" y="3405776"/>
                </a:cxn>
                <a:cxn ang="0">
                  <a:pos x="53203823" y="3064873"/>
                </a:cxn>
                <a:cxn ang="0">
                  <a:pos x="54393567" y="2652925"/>
                </a:cxn>
                <a:cxn ang="0">
                  <a:pos x="55577507" y="2108041"/>
                </a:cxn>
                <a:cxn ang="0">
                  <a:pos x="56751495" y="1339291"/>
                </a:cxn>
                <a:cxn ang="0">
                  <a:pos x="57942668" y="0"/>
                </a:cxn>
              </a:cxnLst>
              <a:rect l="txL" t="txT" r="txR" b="txB"/>
              <a:pathLst>
                <a:path w="3086" h="383">
                  <a:moveTo>
                    <a:pt x="0" y="383"/>
                  </a:moveTo>
                  <a:lnTo>
                    <a:pt x="63" y="381"/>
                  </a:lnTo>
                  <a:lnTo>
                    <a:pt x="126" y="379"/>
                  </a:lnTo>
                  <a:lnTo>
                    <a:pt x="189" y="377"/>
                  </a:lnTo>
                  <a:lnTo>
                    <a:pt x="252" y="375"/>
                  </a:lnTo>
                  <a:lnTo>
                    <a:pt x="315" y="373"/>
                  </a:lnTo>
                  <a:lnTo>
                    <a:pt x="378" y="371"/>
                  </a:lnTo>
                  <a:lnTo>
                    <a:pt x="441" y="368"/>
                  </a:lnTo>
                  <a:lnTo>
                    <a:pt x="503" y="366"/>
                  </a:lnTo>
                  <a:lnTo>
                    <a:pt x="566" y="364"/>
                  </a:lnTo>
                  <a:lnTo>
                    <a:pt x="629" y="361"/>
                  </a:lnTo>
                  <a:lnTo>
                    <a:pt x="692" y="359"/>
                  </a:lnTo>
                  <a:lnTo>
                    <a:pt x="755" y="357"/>
                  </a:lnTo>
                  <a:lnTo>
                    <a:pt x="818" y="354"/>
                  </a:lnTo>
                  <a:lnTo>
                    <a:pt x="881" y="352"/>
                  </a:lnTo>
                  <a:lnTo>
                    <a:pt x="944" y="349"/>
                  </a:lnTo>
                  <a:lnTo>
                    <a:pt x="1007" y="346"/>
                  </a:lnTo>
                  <a:lnTo>
                    <a:pt x="1070" y="344"/>
                  </a:lnTo>
                  <a:lnTo>
                    <a:pt x="1133" y="341"/>
                  </a:lnTo>
                  <a:lnTo>
                    <a:pt x="1196" y="338"/>
                  </a:lnTo>
                  <a:lnTo>
                    <a:pt x="1259" y="335"/>
                  </a:lnTo>
                  <a:lnTo>
                    <a:pt x="1322" y="332"/>
                  </a:lnTo>
                  <a:lnTo>
                    <a:pt x="1385" y="329"/>
                  </a:lnTo>
                  <a:lnTo>
                    <a:pt x="1448" y="325"/>
                  </a:lnTo>
                  <a:lnTo>
                    <a:pt x="1511" y="322"/>
                  </a:lnTo>
                  <a:lnTo>
                    <a:pt x="1574" y="319"/>
                  </a:lnTo>
                  <a:lnTo>
                    <a:pt x="1637" y="315"/>
                  </a:lnTo>
                  <a:lnTo>
                    <a:pt x="1700" y="311"/>
                  </a:lnTo>
                  <a:lnTo>
                    <a:pt x="1763" y="307"/>
                  </a:lnTo>
                  <a:lnTo>
                    <a:pt x="1826" y="303"/>
                  </a:lnTo>
                  <a:lnTo>
                    <a:pt x="1889" y="298"/>
                  </a:lnTo>
                  <a:lnTo>
                    <a:pt x="1952" y="294"/>
                  </a:lnTo>
                  <a:lnTo>
                    <a:pt x="2015" y="289"/>
                  </a:lnTo>
                  <a:lnTo>
                    <a:pt x="2078" y="284"/>
                  </a:lnTo>
                  <a:lnTo>
                    <a:pt x="2141" y="278"/>
                  </a:lnTo>
                  <a:lnTo>
                    <a:pt x="2204" y="272"/>
                  </a:lnTo>
                  <a:lnTo>
                    <a:pt x="2267" y="266"/>
                  </a:lnTo>
                  <a:lnTo>
                    <a:pt x="2330" y="259"/>
                  </a:lnTo>
                  <a:lnTo>
                    <a:pt x="2393" y="251"/>
                  </a:lnTo>
                  <a:lnTo>
                    <a:pt x="2456" y="243"/>
                  </a:lnTo>
                  <a:lnTo>
                    <a:pt x="2519" y="234"/>
                  </a:lnTo>
                  <a:lnTo>
                    <a:pt x="2582" y="224"/>
                  </a:lnTo>
                  <a:lnTo>
                    <a:pt x="2645" y="213"/>
                  </a:lnTo>
                  <a:lnTo>
                    <a:pt x="2708" y="200"/>
                  </a:lnTo>
                  <a:lnTo>
                    <a:pt x="2771" y="185"/>
                  </a:lnTo>
                  <a:lnTo>
                    <a:pt x="2834" y="167"/>
                  </a:lnTo>
                  <a:lnTo>
                    <a:pt x="2897" y="144"/>
                  </a:lnTo>
                  <a:lnTo>
                    <a:pt x="2960" y="115"/>
                  </a:lnTo>
                  <a:lnTo>
                    <a:pt x="3023" y="73"/>
                  </a:lnTo>
                  <a:lnTo>
                    <a:pt x="3086" y="0"/>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25" name="Freeform 224"/>
            <p:cNvSpPr/>
            <p:nvPr/>
          </p:nvSpPr>
          <p:spPr>
            <a:xfrm flipV="1">
              <a:off x="1963" y="7392"/>
              <a:ext cx="4443" cy="986"/>
            </a:xfrm>
            <a:custGeom>
              <a:avLst/>
              <a:gdLst>
                <a:gd name="txL" fmla="*/ 0 w 3086"/>
                <a:gd name="txT" fmla="*/ 0 h 685"/>
                <a:gd name="txR" fmla="*/ 3086 w 3086"/>
                <a:gd name="txB" fmla="*/ 685 h 685"/>
              </a:gdLst>
              <a:ahLst/>
              <a:cxnLst>
                <a:cxn ang="0">
                  <a:pos x="0" y="0"/>
                </a:cxn>
                <a:cxn ang="0">
                  <a:pos x="1188675" y="5865816"/>
                </a:cxn>
                <a:cxn ang="0">
                  <a:pos x="2364417" y="7135785"/>
                </a:cxn>
                <a:cxn ang="0">
                  <a:pos x="3547351" y="7875523"/>
                </a:cxn>
                <a:cxn ang="0">
                  <a:pos x="4737499" y="8401797"/>
                </a:cxn>
                <a:cxn ang="0">
                  <a:pos x="5923909" y="8798327"/>
                </a:cxn>
                <a:cxn ang="0">
                  <a:pos x="7093787" y="9143798"/>
                </a:cxn>
                <a:cxn ang="0">
                  <a:pos x="8280128" y="9426920"/>
                </a:cxn>
                <a:cxn ang="0">
                  <a:pos x="9440572" y="9652977"/>
                </a:cxn>
                <a:cxn ang="0">
                  <a:pos x="10624788" y="9865648"/>
                </a:cxn>
                <a:cxn ang="0">
                  <a:pos x="11807403" y="10063677"/>
                </a:cxn>
                <a:cxn ang="0">
                  <a:pos x="12990712" y="10229601"/>
                </a:cxn>
                <a:cxn ang="0">
                  <a:pos x="14174905" y="10378563"/>
                </a:cxn>
                <a:cxn ang="0">
                  <a:pos x="15364189" y="10498582"/>
                </a:cxn>
                <a:cxn ang="0">
                  <a:pos x="16538511" y="10635585"/>
                </a:cxn>
                <a:cxn ang="0">
                  <a:pos x="17727484" y="10743657"/>
                </a:cxn>
                <a:cxn ang="0">
                  <a:pos x="18912425" y="10865494"/>
                </a:cxn>
                <a:cxn ang="0">
                  <a:pos x="20101018" y="10971015"/>
                </a:cxn>
                <a:cxn ang="0">
                  <a:pos x="21264456" y="11068941"/>
                </a:cxn>
                <a:cxn ang="0">
                  <a:pos x="22450400" y="11157897"/>
                </a:cxn>
                <a:cxn ang="0">
                  <a:pos x="23639085" y="11240710"/>
                </a:cxn>
                <a:cxn ang="0">
                  <a:pos x="24820750" y="11336149"/>
                </a:cxn>
                <a:cxn ang="0">
                  <a:pos x="25998700" y="11396247"/>
                </a:cxn>
                <a:cxn ang="0">
                  <a:pos x="27191923" y="11479595"/>
                </a:cxn>
                <a:cxn ang="0">
                  <a:pos x="28360106" y="11561636"/>
                </a:cxn>
                <a:cxn ang="0">
                  <a:pos x="29542088" y="11605302"/>
                </a:cxn>
                <a:cxn ang="0">
                  <a:pos x="30734390" y="11685236"/>
                </a:cxn>
                <a:cxn ang="0">
                  <a:pos x="31919849" y="11739007"/>
                </a:cxn>
                <a:cxn ang="0">
                  <a:pos x="33094275" y="11804638"/>
                </a:cxn>
                <a:cxn ang="0">
                  <a:pos x="34281256" y="11864224"/>
                </a:cxn>
                <a:cxn ang="0">
                  <a:pos x="35468697" y="11933213"/>
                </a:cxn>
                <a:cxn ang="0">
                  <a:pos x="36644574" y="11981059"/>
                </a:cxn>
                <a:cxn ang="0">
                  <a:pos x="37837774" y="12034311"/>
                </a:cxn>
                <a:cxn ang="0">
                  <a:pos x="39015563" y="12073579"/>
                </a:cxn>
                <a:cxn ang="0">
                  <a:pos x="40187547" y="12133519"/>
                </a:cxn>
                <a:cxn ang="0">
                  <a:pos x="41377084" y="12190600"/>
                </a:cxn>
                <a:cxn ang="0">
                  <a:pos x="42560771" y="12221565"/>
                </a:cxn>
                <a:cxn ang="0">
                  <a:pos x="43751091" y="12278623"/>
                </a:cxn>
                <a:cxn ang="0">
                  <a:pos x="44925886" y="12317752"/>
                </a:cxn>
                <a:cxn ang="0">
                  <a:pos x="46112613" y="12365622"/>
                </a:cxn>
                <a:cxn ang="0">
                  <a:pos x="47299639" y="12417061"/>
                </a:cxn>
                <a:cxn ang="0">
                  <a:pos x="48467557" y="12448716"/>
                </a:cxn>
                <a:cxn ang="0">
                  <a:pos x="49656012" y="12504427"/>
                </a:cxn>
                <a:cxn ang="0">
                  <a:pos x="50836220" y="12545318"/>
                </a:cxn>
                <a:cxn ang="0">
                  <a:pos x="52015921" y="12573876"/>
                </a:cxn>
                <a:cxn ang="0">
                  <a:pos x="53203823" y="12621803"/>
                </a:cxn>
                <a:cxn ang="0">
                  <a:pos x="54393567" y="12664444"/>
                </a:cxn>
                <a:cxn ang="0">
                  <a:pos x="55577507" y="12708076"/>
                </a:cxn>
                <a:cxn ang="0">
                  <a:pos x="56751495" y="12746733"/>
                </a:cxn>
                <a:cxn ang="0">
                  <a:pos x="57942668" y="12786012"/>
                </a:cxn>
              </a:cxnLst>
              <a:rect l="txL" t="txT" r="txR" b="txB"/>
              <a:pathLst>
                <a:path w="3086" h="685">
                  <a:moveTo>
                    <a:pt x="0" y="0"/>
                  </a:moveTo>
                  <a:lnTo>
                    <a:pt x="63" y="314"/>
                  </a:lnTo>
                  <a:lnTo>
                    <a:pt x="126" y="382"/>
                  </a:lnTo>
                  <a:lnTo>
                    <a:pt x="189" y="422"/>
                  </a:lnTo>
                  <a:lnTo>
                    <a:pt x="252" y="450"/>
                  </a:lnTo>
                  <a:lnTo>
                    <a:pt x="315" y="472"/>
                  </a:lnTo>
                  <a:lnTo>
                    <a:pt x="378" y="490"/>
                  </a:lnTo>
                  <a:lnTo>
                    <a:pt x="441" y="505"/>
                  </a:lnTo>
                  <a:lnTo>
                    <a:pt x="503" y="517"/>
                  </a:lnTo>
                  <a:lnTo>
                    <a:pt x="566" y="529"/>
                  </a:lnTo>
                  <a:lnTo>
                    <a:pt x="629" y="539"/>
                  </a:lnTo>
                  <a:lnTo>
                    <a:pt x="692" y="548"/>
                  </a:lnTo>
                  <a:lnTo>
                    <a:pt x="755" y="556"/>
                  </a:lnTo>
                  <a:lnTo>
                    <a:pt x="818" y="563"/>
                  </a:lnTo>
                  <a:lnTo>
                    <a:pt x="881" y="570"/>
                  </a:lnTo>
                  <a:lnTo>
                    <a:pt x="944" y="576"/>
                  </a:lnTo>
                  <a:lnTo>
                    <a:pt x="1007" y="582"/>
                  </a:lnTo>
                  <a:lnTo>
                    <a:pt x="1070" y="588"/>
                  </a:lnTo>
                  <a:lnTo>
                    <a:pt x="1133" y="593"/>
                  </a:lnTo>
                  <a:lnTo>
                    <a:pt x="1196" y="598"/>
                  </a:lnTo>
                  <a:lnTo>
                    <a:pt x="1259" y="602"/>
                  </a:lnTo>
                  <a:lnTo>
                    <a:pt x="1322" y="607"/>
                  </a:lnTo>
                  <a:lnTo>
                    <a:pt x="1385" y="611"/>
                  </a:lnTo>
                  <a:lnTo>
                    <a:pt x="1448" y="615"/>
                  </a:lnTo>
                  <a:lnTo>
                    <a:pt x="1511" y="619"/>
                  </a:lnTo>
                  <a:lnTo>
                    <a:pt x="1574" y="622"/>
                  </a:lnTo>
                  <a:lnTo>
                    <a:pt x="1637" y="626"/>
                  </a:lnTo>
                  <a:lnTo>
                    <a:pt x="1700" y="629"/>
                  </a:lnTo>
                  <a:lnTo>
                    <a:pt x="1763" y="632"/>
                  </a:lnTo>
                  <a:lnTo>
                    <a:pt x="1826" y="636"/>
                  </a:lnTo>
                  <a:lnTo>
                    <a:pt x="1889" y="639"/>
                  </a:lnTo>
                  <a:lnTo>
                    <a:pt x="1952" y="642"/>
                  </a:lnTo>
                  <a:lnTo>
                    <a:pt x="2015" y="645"/>
                  </a:lnTo>
                  <a:lnTo>
                    <a:pt x="2078" y="647"/>
                  </a:lnTo>
                  <a:lnTo>
                    <a:pt x="2141" y="650"/>
                  </a:lnTo>
                  <a:lnTo>
                    <a:pt x="2204" y="653"/>
                  </a:lnTo>
                  <a:lnTo>
                    <a:pt x="2267" y="655"/>
                  </a:lnTo>
                  <a:lnTo>
                    <a:pt x="2330" y="658"/>
                  </a:lnTo>
                  <a:lnTo>
                    <a:pt x="2393" y="660"/>
                  </a:lnTo>
                  <a:lnTo>
                    <a:pt x="2456" y="663"/>
                  </a:lnTo>
                  <a:lnTo>
                    <a:pt x="2519" y="665"/>
                  </a:lnTo>
                  <a:lnTo>
                    <a:pt x="2582" y="667"/>
                  </a:lnTo>
                  <a:lnTo>
                    <a:pt x="2645" y="670"/>
                  </a:lnTo>
                  <a:lnTo>
                    <a:pt x="2708" y="672"/>
                  </a:lnTo>
                  <a:lnTo>
                    <a:pt x="2771" y="674"/>
                  </a:lnTo>
                  <a:lnTo>
                    <a:pt x="2834" y="676"/>
                  </a:lnTo>
                  <a:lnTo>
                    <a:pt x="2897" y="679"/>
                  </a:lnTo>
                  <a:lnTo>
                    <a:pt x="2960" y="681"/>
                  </a:lnTo>
                  <a:lnTo>
                    <a:pt x="3023" y="683"/>
                  </a:lnTo>
                  <a:lnTo>
                    <a:pt x="3086" y="685"/>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26" name="Freeform 225"/>
            <p:cNvSpPr/>
            <p:nvPr/>
          </p:nvSpPr>
          <p:spPr>
            <a:xfrm>
              <a:off x="1963" y="2392"/>
              <a:ext cx="4443" cy="1"/>
            </a:xfrm>
            <a:custGeom>
              <a:avLst/>
              <a:gdLst>
                <a:gd name="txL" fmla="*/ 0 w 3086"/>
                <a:gd name="txT" fmla="*/ 0 h 1"/>
                <a:gd name="txR" fmla="*/ 3086 w 3086"/>
                <a:gd name="txB" fmla="*/ 1 h 1"/>
              </a:gdLst>
              <a:ahLst/>
              <a:cxnLst>
                <a:cxn ang="0">
                  <a:pos x="0" y="0"/>
                </a:cxn>
                <a:cxn ang="0">
                  <a:pos x="1188675" y="0"/>
                </a:cxn>
                <a:cxn ang="0">
                  <a:pos x="2364417" y="0"/>
                </a:cxn>
                <a:cxn ang="0">
                  <a:pos x="3547351" y="0"/>
                </a:cxn>
                <a:cxn ang="0">
                  <a:pos x="4737499" y="0"/>
                </a:cxn>
                <a:cxn ang="0">
                  <a:pos x="5923909" y="0"/>
                </a:cxn>
                <a:cxn ang="0">
                  <a:pos x="7093787" y="0"/>
                </a:cxn>
                <a:cxn ang="0">
                  <a:pos x="8280128" y="0"/>
                </a:cxn>
                <a:cxn ang="0">
                  <a:pos x="9440572" y="0"/>
                </a:cxn>
                <a:cxn ang="0">
                  <a:pos x="10624788" y="0"/>
                </a:cxn>
                <a:cxn ang="0">
                  <a:pos x="11807403" y="0"/>
                </a:cxn>
                <a:cxn ang="0">
                  <a:pos x="12990712" y="0"/>
                </a:cxn>
                <a:cxn ang="0">
                  <a:pos x="14174905" y="0"/>
                </a:cxn>
                <a:cxn ang="0">
                  <a:pos x="15364189" y="0"/>
                </a:cxn>
                <a:cxn ang="0">
                  <a:pos x="16538511" y="0"/>
                </a:cxn>
                <a:cxn ang="0">
                  <a:pos x="17727484" y="0"/>
                </a:cxn>
                <a:cxn ang="0">
                  <a:pos x="18912425" y="0"/>
                </a:cxn>
                <a:cxn ang="0">
                  <a:pos x="20101018" y="0"/>
                </a:cxn>
                <a:cxn ang="0">
                  <a:pos x="21264456" y="0"/>
                </a:cxn>
                <a:cxn ang="0">
                  <a:pos x="22450400" y="0"/>
                </a:cxn>
                <a:cxn ang="0">
                  <a:pos x="23639085" y="0"/>
                </a:cxn>
                <a:cxn ang="0">
                  <a:pos x="24820750" y="0"/>
                </a:cxn>
                <a:cxn ang="0">
                  <a:pos x="25998700" y="0"/>
                </a:cxn>
                <a:cxn ang="0">
                  <a:pos x="27191923" y="0"/>
                </a:cxn>
                <a:cxn ang="0">
                  <a:pos x="28360106" y="0"/>
                </a:cxn>
                <a:cxn ang="0">
                  <a:pos x="29542088" y="0"/>
                </a:cxn>
                <a:cxn ang="0">
                  <a:pos x="30734390" y="0"/>
                </a:cxn>
                <a:cxn ang="0">
                  <a:pos x="31919849" y="0"/>
                </a:cxn>
                <a:cxn ang="0">
                  <a:pos x="33094275" y="0"/>
                </a:cxn>
                <a:cxn ang="0">
                  <a:pos x="34281256" y="0"/>
                </a:cxn>
                <a:cxn ang="0">
                  <a:pos x="35468697" y="0"/>
                </a:cxn>
                <a:cxn ang="0">
                  <a:pos x="36644574" y="0"/>
                </a:cxn>
                <a:cxn ang="0">
                  <a:pos x="37837774" y="0"/>
                </a:cxn>
                <a:cxn ang="0">
                  <a:pos x="39015563" y="0"/>
                </a:cxn>
                <a:cxn ang="0">
                  <a:pos x="40187547" y="0"/>
                </a:cxn>
                <a:cxn ang="0">
                  <a:pos x="41377084" y="0"/>
                </a:cxn>
                <a:cxn ang="0">
                  <a:pos x="42560771" y="0"/>
                </a:cxn>
                <a:cxn ang="0">
                  <a:pos x="43751091" y="0"/>
                </a:cxn>
                <a:cxn ang="0">
                  <a:pos x="44925886" y="0"/>
                </a:cxn>
                <a:cxn ang="0">
                  <a:pos x="46112613" y="0"/>
                </a:cxn>
                <a:cxn ang="0">
                  <a:pos x="47299639" y="0"/>
                </a:cxn>
                <a:cxn ang="0">
                  <a:pos x="48467557" y="0"/>
                </a:cxn>
                <a:cxn ang="0">
                  <a:pos x="49656012" y="0"/>
                </a:cxn>
                <a:cxn ang="0">
                  <a:pos x="50836220" y="0"/>
                </a:cxn>
                <a:cxn ang="0">
                  <a:pos x="52015921" y="0"/>
                </a:cxn>
                <a:cxn ang="0">
                  <a:pos x="53203823" y="0"/>
                </a:cxn>
                <a:cxn ang="0">
                  <a:pos x="54393567" y="0"/>
                </a:cxn>
                <a:cxn ang="0">
                  <a:pos x="55577507" y="0"/>
                </a:cxn>
                <a:cxn ang="0">
                  <a:pos x="56751495" y="0"/>
                </a:cxn>
                <a:cxn ang="0">
                  <a:pos x="57942668" y="0"/>
                </a:cxn>
              </a:cxnLst>
              <a:rect l="txL" t="txT" r="txR" b="txB"/>
              <a:pathLst>
                <a:path w="3086" h="1">
                  <a:moveTo>
                    <a:pt x="0" y="0"/>
                  </a:moveTo>
                  <a:lnTo>
                    <a:pt x="63" y="0"/>
                  </a:lnTo>
                  <a:lnTo>
                    <a:pt x="126" y="0"/>
                  </a:lnTo>
                  <a:lnTo>
                    <a:pt x="189" y="0"/>
                  </a:lnTo>
                  <a:lnTo>
                    <a:pt x="252" y="0"/>
                  </a:lnTo>
                  <a:lnTo>
                    <a:pt x="315" y="0"/>
                  </a:lnTo>
                  <a:lnTo>
                    <a:pt x="378" y="0"/>
                  </a:lnTo>
                  <a:lnTo>
                    <a:pt x="441" y="0"/>
                  </a:lnTo>
                  <a:lnTo>
                    <a:pt x="503" y="0"/>
                  </a:lnTo>
                  <a:lnTo>
                    <a:pt x="566" y="0"/>
                  </a:lnTo>
                  <a:lnTo>
                    <a:pt x="629" y="0"/>
                  </a:lnTo>
                  <a:lnTo>
                    <a:pt x="692" y="0"/>
                  </a:lnTo>
                  <a:lnTo>
                    <a:pt x="755" y="0"/>
                  </a:lnTo>
                  <a:lnTo>
                    <a:pt x="818" y="0"/>
                  </a:lnTo>
                  <a:lnTo>
                    <a:pt x="881" y="0"/>
                  </a:lnTo>
                  <a:lnTo>
                    <a:pt x="944" y="0"/>
                  </a:lnTo>
                  <a:lnTo>
                    <a:pt x="1007" y="0"/>
                  </a:lnTo>
                  <a:lnTo>
                    <a:pt x="1070" y="0"/>
                  </a:lnTo>
                  <a:lnTo>
                    <a:pt x="1133" y="0"/>
                  </a:lnTo>
                  <a:lnTo>
                    <a:pt x="1196" y="0"/>
                  </a:lnTo>
                  <a:lnTo>
                    <a:pt x="1259" y="0"/>
                  </a:lnTo>
                  <a:lnTo>
                    <a:pt x="1322" y="0"/>
                  </a:lnTo>
                  <a:lnTo>
                    <a:pt x="1385" y="0"/>
                  </a:lnTo>
                  <a:lnTo>
                    <a:pt x="1448" y="0"/>
                  </a:lnTo>
                  <a:lnTo>
                    <a:pt x="1511" y="0"/>
                  </a:lnTo>
                  <a:lnTo>
                    <a:pt x="1574" y="0"/>
                  </a:lnTo>
                  <a:lnTo>
                    <a:pt x="1637" y="0"/>
                  </a:lnTo>
                  <a:lnTo>
                    <a:pt x="1700" y="0"/>
                  </a:lnTo>
                  <a:lnTo>
                    <a:pt x="1763" y="0"/>
                  </a:lnTo>
                  <a:lnTo>
                    <a:pt x="1826" y="0"/>
                  </a:lnTo>
                  <a:lnTo>
                    <a:pt x="1889" y="0"/>
                  </a:lnTo>
                  <a:lnTo>
                    <a:pt x="1952" y="0"/>
                  </a:lnTo>
                  <a:lnTo>
                    <a:pt x="2015" y="0"/>
                  </a:lnTo>
                  <a:lnTo>
                    <a:pt x="2078" y="0"/>
                  </a:lnTo>
                  <a:lnTo>
                    <a:pt x="2141" y="0"/>
                  </a:lnTo>
                  <a:lnTo>
                    <a:pt x="2204" y="0"/>
                  </a:lnTo>
                  <a:lnTo>
                    <a:pt x="2267" y="0"/>
                  </a:lnTo>
                  <a:lnTo>
                    <a:pt x="2330" y="0"/>
                  </a:lnTo>
                  <a:lnTo>
                    <a:pt x="2393" y="0"/>
                  </a:lnTo>
                  <a:lnTo>
                    <a:pt x="2456" y="0"/>
                  </a:lnTo>
                  <a:lnTo>
                    <a:pt x="2519" y="0"/>
                  </a:lnTo>
                  <a:lnTo>
                    <a:pt x="2582" y="0"/>
                  </a:lnTo>
                  <a:lnTo>
                    <a:pt x="2645" y="0"/>
                  </a:lnTo>
                  <a:lnTo>
                    <a:pt x="2708" y="0"/>
                  </a:lnTo>
                  <a:lnTo>
                    <a:pt x="2771" y="0"/>
                  </a:lnTo>
                  <a:lnTo>
                    <a:pt x="2834" y="0"/>
                  </a:lnTo>
                  <a:lnTo>
                    <a:pt x="2897" y="0"/>
                  </a:lnTo>
                  <a:lnTo>
                    <a:pt x="2960" y="0"/>
                  </a:lnTo>
                  <a:lnTo>
                    <a:pt x="3023" y="0"/>
                  </a:lnTo>
                  <a:lnTo>
                    <a:pt x="3086" y="0"/>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27" name="Freeform 226"/>
            <p:cNvSpPr/>
            <p:nvPr/>
          </p:nvSpPr>
          <p:spPr>
            <a:xfrm>
              <a:off x="1963" y="2556"/>
              <a:ext cx="4443" cy="1"/>
            </a:xfrm>
            <a:custGeom>
              <a:avLst/>
              <a:gdLst>
                <a:gd name="txL" fmla="*/ 0 w 3086"/>
                <a:gd name="txT" fmla="*/ 0 h 1"/>
                <a:gd name="txR" fmla="*/ 3086 w 3086"/>
                <a:gd name="txB" fmla="*/ 1 h 1"/>
              </a:gdLst>
              <a:ahLst/>
              <a:cxnLst>
                <a:cxn ang="0">
                  <a:pos x="0" y="0"/>
                </a:cxn>
                <a:cxn ang="0">
                  <a:pos x="1188675" y="0"/>
                </a:cxn>
                <a:cxn ang="0">
                  <a:pos x="2364417" y="0"/>
                </a:cxn>
                <a:cxn ang="0">
                  <a:pos x="3547351" y="0"/>
                </a:cxn>
                <a:cxn ang="0">
                  <a:pos x="4737499" y="0"/>
                </a:cxn>
                <a:cxn ang="0">
                  <a:pos x="5923909" y="0"/>
                </a:cxn>
                <a:cxn ang="0">
                  <a:pos x="7093787" y="0"/>
                </a:cxn>
                <a:cxn ang="0">
                  <a:pos x="8280128" y="0"/>
                </a:cxn>
                <a:cxn ang="0">
                  <a:pos x="9440572" y="0"/>
                </a:cxn>
                <a:cxn ang="0">
                  <a:pos x="10624788" y="0"/>
                </a:cxn>
                <a:cxn ang="0">
                  <a:pos x="11807403" y="0"/>
                </a:cxn>
                <a:cxn ang="0">
                  <a:pos x="12990712" y="0"/>
                </a:cxn>
                <a:cxn ang="0">
                  <a:pos x="14174905" y="0"/>
                </a:cxn>
                <a:cxn ang="0">
                  <a:pos x="15364189" y="0"/>
                </a:cxn>
                <a:cxn ang="0">
                  <a:pos x="16538511" y="0"/>
                </a:cxn>
                <a:cxn ang="0">
                  <a:pos x="17727484" y="0"/>
                </a:cxn>
                <a:cxn ang="0">
                  <a:pos x="18912425" y="0"/>
                </a:cxn>
                <a:cxn ang="0">
                  <a:pos x="20101018" y="0"/>
                </a:cxn>
                <a:cxn ang="0">
                  <a:pos x="21264456" y="0"/>
                </a:cxn>
                <a:cxn ang="0">
                  <a:pos x="22450400" y="0"/>
                </a:cxn>
                <a:cxn ang="0">
                  <a:pos x="23639085" y="0"/>
                </a:cxn>
                <a:cxn ang="0">
                  <a:pos x="24820750" y="0"/>
                </a:cxn>
                <a:cxn ang="0">
                  <a:pos x="25998700" y="0"/>
                </a:cxn>
                <a:cxn ang="0">
                  <a:pos x="27191923" y="0"/>
                </a:cxn>
                <a:cxn ang="0">
                  <a:pos x="28360106" y="0"/>
                </a:cxn>
                <a:cxn ang="0">
                  <a:pos x="29542088" y="0"/>
                </a:cxn>
                <a:cxn ang="0">
                  <a:pos x="30734390" y="0"/>
                </a:cxn>
                <a:cxn ang="0">
                  <a:pos x="31919849" y="0"/>
                </a:cxn>
                <a:cxn ang="0">
                  <a:pos x="33094275" y="0"/>
                </a:cxn>
                <a:cxn ang="0">
                  <a:pos x="34281256" y="0"/>
                </a:cxn>
                <a:cxn ang="0">
                  <a:pos x="35468697" y="0"/>
                </a:cxn>
                <a:cxn ang="0">
                  <a:pos x="36644574" y="0"/>
                </a:cxn>
                <a:cxn ang="0">
                  <a:pos x="37837774" y="0"/>
                </a:cxn>
                <a:cxn ang="0">
                  <a:pos x="39015563" y="0"/>
                </a:cxn>
                <a:cxn ang="0">
                  <a:pos x="40187547" y="0"/>
                </a:cxn>
                <a:cxn ang="0">
                  <a:pos x="41377084" y="0"/>
                </a:cxn>
                <a:cxn ang="0">
                  <a:pos x="42560771" y="0"/>
                </a:cxn>
                <a:cxn ang="0">
                  <a:pos x="43751091" y="0"/>
                </a:cxn>
                <a:cxn ang="0">
                  <a:pos x="44925886" y="0"/>
                </a:cxn>
                <a:cxn ang="0">
                  <a:pos x="46112613" y="0"/>
                </a:cxn>
                <a:cxn ang="0">
                  <a:pos x="47299639" y="0"/>
                </a:cxn>
                <a:cxn ang="0">
                  <a:pos x="48467557" y="0"/>
                </a:cxn>
                <a:cxn ang="0">
                  <a:pos x="49656012" y="0"/>
                </a:cxn>
                <a:cxn ang="0">
                  <a:pos x="50836220" y="0"/>
                </a:cxn>
                <a:cxn ang="0">
                  <a:pos x="52015921" y="0"/>
                </a:cxn>
                <a:cxn ang="0">
                  <a:pos x="53203823" y="0"/>
                </a:cxn>
                <a:cxn ang="0">
                  <a:pos x="54393567" y="0"/>
                </a:cxn>
                <a:cxn ang="0">
                  <a:pos x="55577507" y="0"/>
                </a:cxn>
                <a:cxn ang="0">
                  <a:pos x="56751495" y="0"/>
                </a:cxn>
                <a:cxn ang="0">
                  <a:pos x="57942668" y="0"/>
                </a:cxn>
              </a:cxnLst>
              <a:rect l="txL" t="txT" r="txR" b="txB"/>
              <a:pathLst>
                <a:path w="3086" h="1">
                  <a:moveTo>
                    <a:pt x="0" y="0"/>
                  </a:moveTo>
                  <a:lnTo>
                    <a:pt x="63" y="0"/>
                  </a:lnTo>
                  <a:lnTo>
                    <a:pt x="126" y="0"/>
                  </a:lnTo>
                  <a:lnTo>
                    <a:pt x="189" y="0"/>
                  </a:lnTo>
                  <a:lnTo>
                    <a:pt x="252" y="0"/>
                  </a:lnTo>
                  <a:lnTo>
                    <a:pt x="315" y="0"/>
                  </a:lnTo>
                  <a:lnTo>
                    <a:pt x="378" y="0"/>
                  </a:lnTo>
                  <a:lnTo>
                    <a:pt x="441" y="0"/>
                  </a:lnTo>
                  <a:lnTo>
                    <a:pt x="503" y="0"/>
                  </a:lnTo>
                  <a:lnTo>
                    <a:pt x="566" y="0"/>
                  </a:lnTo>
                  <a:lnTo>
                    <a:pt x="629" y="0"/>
                  </a:lnTo>
                  <a:lnTo>
                    <a:pt x="692" y="0"/>
                  </a:lnTo>
                  <a:lnTo>
                    <a:pt x="755" y="0"/>
                  </a:lnTo>
                  <a:lnTo>
                    <a:pt x="818" y="0"/>
                  </a:lnTo>
                  <a:lnTo>
                    <a:pt x="881" y="0"/>
                  </a:lnTo>
                  <a:lnTo>
                    <a:pt x="944" y="0"/>
                  </a:lnTo>
                  <a:lnTo>
                    <a:pt x="1007" y="0"/>
                  </a:lnTo>
                  <a:lnTo>
                    <a:pt x="1070" y="0"/>
                  </a:lnTo>
                  <a:lnTo>
                    <a:pt x="1133" y="0"/>
                  </a:lnTo>
                  <a:lnTo>
                    <a:pt x="1196" y="0"/>
                  </a:lnTo>
                  <a:lnTo>
                    <a:pt x="1259" y="0"/>
                  </a:lnTo>
                  <a:lnTo>
                    <a:pt x="1322" y="0"/>
                  </a:lnTo>
                  <a:lnTo>
                    <a:pt x="1385" y="0"/>
                  </a:lnTo>
                  <a:lnTo>
                    <a:pt x="1448" y="0"/>
                  </a:lnTo>
                  <a:lnTo>
                    <a:pt x="1511" y="0"/>
                  </a:lnTo>
                  <a:lnTo>
                    <a:pt x="1574" y="0"/>
                  </a:lnTo>
                  <a:lnTo>
                    <a:pt x="1637" y="0"/>
                  </a:lnTo>
                  <a:lnTo>
                    <a:pt x="1700" y="0"/>
                  </a:lnTo>
                  <a:lnTo>
                    <a:pt x="1763" y="0"/>
                  </a:lnTo>
                  <a:lnTo>
                    <a:pt x="1826" y="0"/>
                  </a:lnTo>
                  <a:lnTo>
                    <a:pt x="1889" y="0"/>
                  </a:lnTo>
                  <a:lnTo>
                    <a:pt x="1952" y="0"/>
                  </a:lnTo>
                  <a:lnTo>
                    <a:pt x="2015" y="0"/>
                  </a:lnTo>
                  <a:lnTo>
                    <a:pt x="2078" y="0"/>
                  </a:lnTo>
                  <a:lnTo>
                    <a:pt x="2141" y="0"/>
                  </a:lnTo>
                  <a:lnTo>
                    <a:pt x="2204" y="0"/>
                  </a:lnTo>
                  <a:lnTo>
                    <a:pt x="2267" y="0"/>
                  </a:lnTo>
                  <a:lnTo>
                    <a:pt x="2330" y="0"/>
                  </a:lnTo>
                  <a:lnTo>
                    <a:pt x="2393" y="0"/>
                  </a:lnTo>
                  <a:lnTo>
                    <a:pt x="2456" y="0"/>
                  </a:lnTo>
                  <a:lnTo>
                    <a:pt x="2519" y="0"/>
                  </a:lnTo>
                  <a:lnTo>
                    <a:pt x="2582" y="0"/>
                  </a:lnTo>
                  <a:lnTo>
                    <a:pt x="2645" y="0"/>
                  </a:lnTo>
                  <a:lnTo>
                    <a:pt x="2708" y="0"/>
                  </a:lnTo>
                  <a:lnTo>
                    <a:pt x="2771" y="0"/>
                  </a:lnTo>
                  <a:lnTo>
                    <a:pt x="2834" y="0"/>
                  </a:lnTo>
                  <a:lnTo>
                    <a:pt x="2897" y="0"/>
                  </a:lnTo>
                  <a:lnTo>
                    <a:pt x="2960" y="0"/>
                  </a:lnTo>
                  <a:lnTo>
                    <a:pt x="3023" y="0"/>
                  </a:lnTo>
                  <a:lnTo>
                    <a:pt x="3086" y="0"/>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28" name="Freeform 227"/>
            <p:cNvSpPr/>
            <p:nvPr/>
          </p:nvSpPr>
          <p:spPr>
            <a:xfrm>
              <a:off x="1963" y="1874"/>
              <a:ext cx="4443" cy="1"/>
            </a:xfrm>
            <a:custGeom>
              <a:avLst/>
              <a:gdLst>
                <a:gd name="txL" fmla="*/ 0 w 3086"/>
                <a:gd name="txT" fmla="*/ 0 h 1"/>
                <a:gd name="txR" fmla="*/ 3086 w 3086"/>
                <a:gd name="txB" fmla="*/ 1 h 1"/>
              </a:gdLst>
              <a:ahLst/>
              <a:cxnLst>
                <a:cxn ang="0">
                  <a:pos x="0" y="0"/>
                </a:cxn>
                <a:cxn ang="0">
                  <a:pos x="1188675" y="0"/>
                </a:cxn>
                <a:cxn ang="0">
                  <a:pos x="2364417" y="0"/>
                </a:cxn>
                <a:cxn ang="0">
                  <a:pos x="3547351" y="0"/>
                </a:cxn>
                <a:cxn ang="0">
                  <a:pos x="4737499" y="0"/>
                </a:cxn>
                <a:cxn ang="0">
                  <a:pos x="5923909" y="0"/>
                </a:cxn>
                <a:cxn ang="0">
                  <a:pos x="7093787" y="0"/>
                </a:cxn>
                <a:cxn ang="0">
                  <a:pos x="8280128" y="0"/>
                </a:cxn>
                <a:cxn ang="0">
                  <a:pos x="9440572" y="0"/>
                </a:cxn>
                <a:cxn ang="0">
                  <a:pos x="10624788" y="0"/>
                </a:cxn>
                <a:cxn ang="0">
                  <a:pos x="11807403" y="0"/>
                </a:cxn>
                <a:cxn ang="0">
                  <a:pos x="12990712" y="0"/>
                </a:cxn>
                <a:cxn ang="0">
                  <a:pos x="14174905" y="0"/>
                </a:cxn>
                <a:cxn ang="0">
                  <a:pos x="15364189" y="0"/>
                </a:cxn>
                <a:cxn ang="0">
                  <a:pos x="16538511" y="0"/>
                </a:cxn>
                <a:cxn ang="0">
                  <a:pos x="17727484" y="0"/>
                </a:cxn>
                <a:cxn ang="0">
                  <a:pos x="18912425" y="0"/>
                </a:cxn>
                <a:cxn ang="0">
                  <a:pos x="20101018" y="0"/>
                </a:cxn>
                <a:cxn ang="0">
                  <a:pos x="21264456" y="0"/>
                </a:cxn>
                <a:cxn ang="0">
                  <a:pos x="22450400" y="0"/>
                </a:cxn>
                <a:cxn ang="0">
                  <a:pos x="23639085" y="0"/>
                </a:cxn>
                <a:cxn ang="0">
                  <a:pos x="24820750" y="0"/>
                </a:cxn>
                <a:cxn ang="0">
                  <a:pos x="25998700" y="0"/>
                </a:cxn>
                <a:cxn ang="0">
                  <a:pos x="27191923" y="0"/>
                </a:cxn>
                <a:cxn ang="0">
                  <a:pos x="28360106" y="0"/>
                </a:cxn>
                <a:cxn ang="0">
                  <a:pos x="29542088" y="0"/>
                </a:cxn>
                <a:cxn ang="0">
                  <a:pos x="30734390" y="0"/>
                </a:cxn>
                <a:cxn ang="0">
                  <a:pos x="31919849" y="0"/>
                </a:cxn>
                <a:cxn ang="0">
                  <a:pos x="33094275" y="0"/>
                </a:cxn>
                <a:cxn ang="0">
                  <a:pos x="34281256" y="0"/>
                </a:cxn>
                <a:cxn ang="0">
                  <a:pos x="35468697" y="0"/>
                </a:cxn>
                <a:cxn ang="0">
                  <a:pos x="36644574" y="0"/>
                </a:cxn>
                <a:cxn ang="0">
                  <a:pos x="37837774" y="0"/>
                </a:cxn>
                <a:cxn ang="0">
                  <a:pos x="39015563" y="0"/>
                </a:cxn>
                <a:cxn ang="0">
                  <a:pos x="40187547" y="0"/>
                </a:cxn>
                <a:cxn ang="0">
                  <a:pos x="41377084" y="0"/>
                </a:cxn>
                <a:cxn ang="0">
                  <a:pos x="42560771" y="0"/>
                </a:cxn>
                <a:cxn ang="0">
                  <a:pos x="43751091" y="0"/>
                </a:cxn>
                <a:cxn ang="0">
                  <a:pos x="44925886" y="0"/>
                </a:cxn>
                <a:cxn ang="0">
                  <a:pos x="46112613" y="0"/>
                </a:cxn>
                <a:cxn ang="0">
                  <a:pos x="47299639" y="0"/>
                </a:cxn>
                <a:cxn ang="0">
                  <a:pos x="48467557" y="0"/>
                </a:cxn>
                <a:cxn ang="0">
                  <a:pos x="49656012" y="0"/>
                </a:cxn>
                <a:cxn ang="0">
                  <a:pos x="50836220" y="0"/>
                </a:cxn>
                <a:cxn ang="0">
                  <a:pos x="52015921" y="0"/>
                </a:cxn>
                <a:cxn ang="0">
                  <a:pos x="53203823" y="0"/>
                </a:cxn>
                <a:cxn ang="0">
                  <a:pos x="54393567" y="0"/>
                </a:cxn>
                <a:cxn ang="0">
                  <a:pos x="55577507" y="0"/>
                </a:cxn>
                <a:cxn ang="0">
                  <a:pos x="56751495" y="0"/>
                </a:cxn>
                <a:cxn ang="0">
                  <a:pos x="57942668" y="0"/>
                </a:cxn>
              </a:cxnLst>
              <a:rect l="txL" t="txT" r="txR" b="txB"/>
              <a:pathLst>
                <a:path w="3086" h="1">
                  <a:moveTo>
                    <a:pt x="0" y="0"/>
                  </a:moveTo>
                  <a:lnTo>
                    <a:pt x="63" y="0"/>
                  </a:lnTo>
                  <a:lnTo>
                    <a:pt x="126" y="0"/>
                  </a:lnTo>
                  <a:lnTo>
                    <a:pt x="189" y="0"/>
                  </a:lnTo>
                  <a:lnTo>
                    <a:pt x="252" y="0"/>
                  </a:lnTo>
                  <a:lnTo>
                    <a:pt x="315" y="0"/>
                  </a:lnTo>
                  <a:lnTo>
                    <a:pt x="378" y="0"/>
                  </a:lnTo>
                  <a:lnTo>
                    <a:pt x="441" y="0"/>
                  </a:lnTo>
                  <a:lnTo>
                    <a:pt x="503" y="0"/>
                  </a:lnTo>
                  <a:lnTo>
                    <a:pt x="566" y="0"/>
                  </a:lnTo>
                  <a:lnTo>
                    <a:pt x="629" y="0"/>
                  </a:lnTo>
                  <a:lnTo>
                    <a:pt x="692" y="0"/>
                  </a:lnTo>
                  <a:lnTo>
                    <a:pt x="755" y="0"/>
                  </a:lnTo>
                  <a:lnTo>
                    <a:pt x="818" y="0"/>
                  </a:lnTo>
                  <a:lnTo>
                    <a:pt x="881" y="0"/>
                  </a:lnTo>
                  <a:lnTo>
                    <a:pt x="944" y="0"/>
                  </a:lnTo>
                  <a:lnTo>
                    <a:pt x="1007" y="0"/>
                  </a:lnTo>
                  <a:lnTo>
                    <a:pt x="1070" y="0"/>
                  </a:lnTo>
                  <a:lnTo>
                    <a:pt x="1133" y="0"/>
                  </a:lnTo>
                  <a:lnTo>
                    <a:pt x="1196" y="0"/>
                  </a:lnTo>
                  <a:lnTo>
                    <a:pt x="1259" y="0"/>
                  </a:lnTo>
                  <a:lnTo>
                    <a:pt x="1322" y="0"/>
                  </a:lnTo>
                  <a:lnTo>
                    <a:pt x="1385" y="0"/>
                  </a:lnTo>
                  <a:lnTo>
                    <a:pt x="1448" y="0"/>
                  </a:lnTo>
                  <a:lnTo>
                    <a:pt x="1511" y="0"/>
                  </a:lnTo>
                  <a:lnTo>
                    <a:pt x="1574" y="0"/>
                  </a:lnTo>
                  <a:lnTo>
                    <a:pt x="1637" y="0"/>
                  </a:lnTo>
                  <a:lnTo>
                    <a:pt x="1700" y="0"/>
                  </a:lnTo>
                  <a:lnTo>
                    <a:pt x="1763" y="0"/>
                  </a:lnTo>
                  <a:lnTo>
                    <a:pt x="1826" y="0"/>
                  </a:lnTo>
                  <a:lnTo>
                    <a:pt x="1889" y="0"/>
                  </a:lnTo>
                  <a:lnTo>
                    <a:pt x="1952" y="0"/>
                  </a:lnTo>
                  <a:lnTo>
                    <a:pt x="2015" y="0"/>
                  </a:lnTo>
                  <a:lnTo>
                    <a:pt x="2078" y="0"/>
                  </a:lnTo>
                  <a:lnTo>
                    <a:pt x="2141" y="0"/>
                  </a:lnTo>
                  <a:lnTo>
                    <a:pt x="2204" y="0"/>
                  </a:lnTo>
                  <a:lnTo>
                    <a:pt x="2267" y="0"/>
                  </a:lnTo>
                  <a:lnTo>
                    <a:pt x="2330" y="0"/>
                  </a:lnTo>
                  <a:lnTo>
                    <a:pt x="2393" y="0"/>
                  </a:lnTo>
                  <a:lnTo>
                    <a:pt x="2456" y="0"/>
                  </a:lnTo>
                  <a:lnTo>
                    <a:pt x="2519" y="0"/>
                  </a:lnTo>
                  <a:lnTo>
                    <a:pt x="2582" y="0"/>
                  </a:lnTo>
                  <a:lnTo>
                    <a:pt x="2645" y="0"/>
                  </a:lnTo>
                  <a:lnTo>
                    <a:pt x="2708" y="0"/>
                  </a:lnTo>
                  <a:lnTo>
                    <a:pt x="2771" y="0"/>
                  </a:lnTo>
                  <a:lnTo>
                    <a:pt x="2834" y="0"/>
                  </a:lnTo>
                  <a:lnTo>
                    <a:pt x="2897" y="0"/>
                  </a:lnTo>
                  <a:lnTo>
                    <a:pt x="2960" y="0"/>
                  </a:lnTo>
                  <a:lnTo>
                    <a:pt x="3023" y="0"/>
                  </a:lnTo>
                  <a:lnTo>
                    <a:pt x="3086" y="0"/>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29" name="Freeform 228"/>
            <p:cNvSpPr/>
            <p:nvPr/>
          </p:nvSpPr>
          <p:spPr>
            <a:xfrm>
              <a:off x="1963" y="3421"/>
              <a:ext cx="4443" cy="1"/>
            </a:xfrm>
            <a:custGeom>
              <a:avLst/>
              <a:gdLst>
                <a:gd name="txL" fmla="*/ 0 w 3086"/>
                <a:gd name="txT" fmla="*/ 0 h 1"/>
                <a:gd name="txR" fmla="*/ 3086 w 3086"/>
                <a:gd name="txB" fmla="*/ 1 h 1"/>
              </a:gdLst>
              <a:ahLst/>
              <a:cxnLst>
                <a:cxn ang="0">
                  <a:pos x="0" y="0"/>
                </a:cxn>
                <a:cxn ang="0">
                  <a:pos x="1188675" y="0"/>
                </a:cxn>
                <a:cxn ang="0">
                  <a:pos x="2364417" y="0"/>
                </a:cxn>
                <a:cxn ang="0">
                  <a:pos x="3547351" y="0"/>
                </a:cxn>
                <a:cxn ang="0">
                  <a:pos x="4737499" y="0"/>
                </a:cxn>
                <a:cxn ang="0">
                  <a:pos x="5923909" y="0"/>
                </a:cxn>
                <a:cxn ang="0">
                  <a:pos x="7093787" y="0"/>
                </a:cxn>
                <a:cxn ang="0">
                  <a:pos x="8280128" y="0"/>
                </a:cxn>
                <a:cxn ang="0">
                  <a:pos x="9440572" y="0"/>
                </a:cxn>
                <a:cxn ang="0">
                  <a:pos x="10624788" y="0"/>
                </a:cxn>
                <a:cxn ang="0">
                  <a:pos x="11807403" y="0"/>
                </a:cxn>
                <a:cxn ang="0">
                  <a:pos x="12990712" y="0"/>
                </a:cxn>
                <a:cxn ang="0">
                  <a:pos x="14174905" y="0"/>
                </a:cxn>
                <a:cxn ang="0">
                  <a:pos x="15364189" y="0"/>
                </a:cxn>
                <a:cxn ang="0">
                  <a:pos x="16538511" y="0"/>
                </a:cxn>
                <a:cxn ang="0">
                  <a:pos x="17727484" y="0"/>
                </a:cxn>
                <a:cxn ang="0">
                  <a:pos x="18912425" y="0"/>
                </a:cxn>
                <a:cxn ang="0">
                  <a:pos x="20101018" y="0"/>
                </a:cxn>
                <a:cxn ang="0">
                  <a:pos x="21264456" y="0"/>
                </a:cxn>
                <a:cxn ang="0">
                  <a:pos x="22450400" y="0"/>
                </a:cxn>
                <a:cxn ang="0">
                  <a:pos x="23639085" y="0"/>
                </a:cxn>
                <a:cxn ang="0">
                  <a:pos x="24820750" y="0"/>
                </a:cxn>
                <a:cxn ang="0">
                  <a:pos x="25998700" y="0"/>
                </a:cxn>
                <a:cxn ang="0">
                  <a:pos x="27191923" y="0"/>
                </a:cxn>
                <a:cxn ang="0">
                  <a:pos x="28360106" y="0"/>
                </a:cxn>
                <a:cxn ang="0">
                  <a:pos x="29542088" y="0"/>
                </a:cxn>
                <a:cxn ang="0">
                  <a:pos x="30734390" y="0"/>
                </a:cxn>
                <a:cxn ang="0">
                  <a:pos x="31919849" y="0"/>
                </a:cxn>
                <a:cxn ang="0">
                  <a:pos x="33094275" y="0"/>
                </a:cxn>
                <a:cxn ang="0">
                  <a:pos x="34281256" y="0"/>
                </a:cxn>
                <a:cxn ang="0">
                  <a:pos x="35468697" y="0"/>
                </a:cxn>
                <a:cxn ang="0">
                  <a:pos x="36644574" y="0"/>
                </a:cxn>
                <a:cxn ang="0">
                  <a:pos x="37837774" y="0"/>
                </a:cxn>
                <a:cxn ang="0">
                  <a:pos x="39015563" y="0"/>
                </a:cxn>
                <a:cxn ang="0">
                  <a:pos x="40187547" y="0"/>
                </a:cxn>
                <a:cxn ang="0">
                  <a:pos x="41377084" y="0"/>
                </a:cxn>
                <a:cxn ang="0">
                  <a:pos x="42560771" y="0"/>
                </a:cxn>
                <a:cxn ang="0">
                  <a:pos x="43751091" y="0"/>
                </a:cxn>
                <a:cxn ang="0">
                  <a:pos x="44925886" y="0"/>
                </a:cxn>
                <a:cxn ang="0">
                  <a:pos x="46112613" y="0"/>
                </a:cxn>
                <a:cxn ang="0">
                  <a:pos x="47299639" y="0"/>
                </a:cxn>
                <a:cxn ang="0">
                  <a:pos x="48467557" y="0"/>
                </a:cxn>
                <a:cxn ang="0">
                  <a:pos x="49656012" y="0"/>
                </a:cxn>
                <a:cxn ang="0">
                  <a:pos x="50836220" y="0"/>
                </a:cxn>
                <a:cxn ang="0">
                  <a:pos x="52015921" y="0"/>
                </a:cxn>
                <a:cxn ang="0">
                  <a:pos x="53203823" y="0"/>
                </a:cxn>
                <a:cxn ang="0">
                  <a:pos x="54393567" y="0"/>
                </a:cxn>
                <a:cxn ang="0">
                  <a:pos x="55577507" y="0"/>
                </a:cxn>
                <a:cxn ang="0">
                  <a:pos x="56751495" y="0"/>
                </a:cxn>
                <a:cxn ang="0">
                  <a:pos x="57942668" y="0"/>
                </a:cxn>
              </a:cxnLst>
              <a:rect l="txL" t="txT" r="txR" b="txB"/>
              <a:pathLst>
                <a:path w="3086" h="1">
                  <a:moveTo>
                    <a:pt x="0" y="0"/>
                  </a:moveTo>
                  <a:lnTo>
                    <a:pt x="63" y="0"/>
                  </a:lnTo>
                  <a:lnTo>
                    <a:pt x="126" y="0"/>
                  </a:lnTo>
                  <a:lnTo>
                    <a:pt x="189" y="0"/>
                  </a:lnTo>
                  <a:lnTo>
                    <a:pt x="252" y="0"/>
                  </a:lnTo>
                  <a:lnTo>
                    <a:pt x="315" y="0"/>
                  </a:lnTo>
                  <a:lnTo>
                    <a:pt x="378" y="0"/>
                  </a:lnTo>
                  <a:lnTo>
                    <a:pt x="441" y="0"/>
                  </a:lnTo>
                  <a:lnTo>
                    <a:pt x="503" y="0"/>
                  </a:lnTo>
                  <a:lnTo>
                    <a:pt x="566" y="0"/>
                  </a:lnTo>
                  <a:lnTo>
                    <a:pt x="629" y="0"/>
                  </a:lnTo>
                  <a:lnTo>
                    <a:pt x="692" y="0"/>
                  </a:lnTo>
                  <a:lnTo>
                    <a:pt x="755" y="0"/>
                  </a:lnTo>
                  <a:lnTo>
                    <a:pt x="818" y="0"/>
                  </a:lnTo>
                  <a:lnTo>
                    <a:pt x="881" y="0"/>
                  </a:lnTo>
                  <a:lnTo>
                    <a:pt x="944" y="0"/>
                  </a:lnTo>
                  <a:lnTo>
                    <a:pt x="1007" y="0"/>
                  </a:lnTo>
                  <a:lnTo>
                    <a:pt x="1070" y="0"/>
                  </a:lnTo>
                  <a:lnTo>
                    <a:pt x="1133" y="0"/>
                  </a:lnTo>
                  <a:lnTo>
                    <a:pt x="1196" y="0"/>
                  </a:lnTo>
                  <a:lnTo>
                    <a:pt x="1259" y="0"/>
                  </a:lnTo>
                  <a:lnTo>
                    <a:pt x="1322" y="0"/>
                  </a:lnTo>
                  <a:lnTo>
                    <a:pt x="1385" y="0"/>
                  </a:lnTo>
                  <a:lnTo>
                    <a:pt x="1448" y="0"/>
                  </a:lnTo>
                  <a:lnTo>
                    <a:pt x="1511" y="0"/>
                  </a:lnTo>
                  <a:lnTo>
                    <a:pt x="1574" y="0"/>
                  </a:lnTo>
                  <a:lnTo>
                    <a:pt x="1637" y="0"/>
                  </a:lnTo>
                  <a:lnTo>
                    <a:pt x="1700" y="0"/>
                  </a:lnTo>
                  <a:lnTo>
                    <a:pt x="1763" y="0"/>
                  </a:lnTo>
                  <a:lnTo>
                    <a:pt x="1826" y="0"/>
                  </a:lnTo>
                  <a:lnTo>
                    <a:pt x="1889" y="0"/>
                  </a:lnTo>
                  <a:lnTo>
                    <a:pt x="1952" y="0"/>
                  </a:lnTo>
                  <a:lnTo>
                    <a:pt x="2015" y="0"/>
                  </a:lnTo>
                  <a:lnTo>
                    <a:pt x="2078" y="0"/>
                  </a:lnTo>
                  <a:lnTo>
                    <a:pt x="2141" y="0"/>
                  </a:lnTo>
                  <a:lnTo>
                    <a:pt x="2204" y="0"/>
                  </a:lnTo>
                  <a:lnTo>
                    <a:pt x="2267" y="0"/>
                  </a:lnTo>
                  <a:lnTo>
                    <a:pt x="2330" y="0"/>
                  </a:lnTo>
                  <a:lnTo>
                    <a:pt x="2393" y="0"/>
                  </a:lnTo>
                  <a:lnTo>
                    <a:pt x="2456" y="0"/>
                  </a:lnTo>
                  <a:lnTo>
                    <a:pt x="2519" y="0"/>
                  </a:lnTo>
                  <a:lnTo>
                    <a:pt x="2582" y="0"/>
                  </a:lnTo>
                  <a:lnTo>
                    <a:pt x="2645" y="0"/>
                  </a:lnTo>
                  <a:lnTo>
                    <a:pt x="2708" y="0"/>
                  </a:lnTo>
                  <a:lnTo>
                    <a:pt x="2771" y="0"/>
                  </a:lnTo>
                  <a:lnTo>
                    <a:pt x="2834" y="0"/>
                  </a:lnTo>
                  <a:lnTo>
                    <a:pt x="2897" y="0"/>
                  </a:lnTo>
                  <a:lnTo>
                    <a:pt x="2960" y="0"/>
                  </a:lnTo>
                  <a:lnTo>
                    <a:pt x="3023" y="0"/>
                  </a:lnTo>
                  <a:lnTo>
                    <a:pt x="3086" y="0"/>
                  </a:lnTo>
                </a:path>
              </a:pathLst>
            </a:custGeom>
            <a:noFill/>
            <a:ln w="12700" cap="flat" cmpd="sng">
              <a:solidFill>
                <a:srgbClr val="000000"/>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6830" name="Line 229"/>
            <p:cNvSpPr/>
            <p:nvPr/>
          </p:nvSpPr>
          <p:spPr>
            <a:xfrm>
              <a:off x="1959" y="4190"/>
              <a:ext cx="20" cy="1"/>
            </a:xfrm>
            <a:prstGeom prst="line">
              <a:avLst/>
            </a:prstGeom>
            <a:ln w="12700" cap="flat" cmpd="sng">
              <a:solidFill>
                <a:srgbClr val="000000"/>
              </a:solidFill>
              <a:prstDash val="solid"/>
              <a:headEnd type="none" w="med" len="med"/>
              <a:tailEnd type="none" w="med" len="med"/>
            </a:ln>
          </p:spPr>
        </p:sp>
        <p:sp>
          <p:nvSpPr>
            <p:cNvPr id="76831" name="Line 230"/>
            <p:cNvSpPr/>
            <p:nvPr/>
          </p:nvSpPr>
          <p:spPr>
            <a:xfrm>
              <a:off x="2080" y="4190"/>
              <a:ext cx="20" cy="1"/>
            </a:xfrm>
            <a:prstGeom prst="line">
              <a:avLst/>
            </a:prstGeom>
            <a:ln w="12700" cap="flat" cmpd="sng">
              <a:solidFill>
                <a:srgbClr val="000000"/>
              </a:solidFill>
              <a:prstDash val="solid"/>
              <a:headEnd type="none" w="med" len="med"/>
              <a:tailEnd type="none" w="med" len="med"/>
            </a:ln>
          </p:spPr>
        </p:sp>
        <p:sp>
          <p:nvSpPr>
            <p:cNvPr id="76832" name="Line 231"/>
            <p:cNvSpPr/>
            <p:nvPr/>
          </p:nvSpPr>
          <p:spPr>
            <a:xfrm>
              <a:off x="2201" y="4190"/>
              <a:ext cx="20" cy="1"/>
            </a:xfrm>
            <a:prstGeom prst="line">
              <a:avLst/>
            </a:prstGeom>
            <a:ln w="12700" cap="flat" cmpd="sng">
              <a:solidFill>
                <a:srgbClr val="000000"/>
              </a:solidFill>
              <a:prstDash val="solid"/>
              <a:headEnd type="none" w="med" len="med"/>
              <a:tailEnd type="none" w="med" len="med"/>
            </a:ln>
          </p:spPr>
        </p:sp>
        <p:sp>
          <p:nvSpPr>
            <p:cNvPr id="76833" name="Line 232"/>
            <p:cNvSpPr/>
            <p:nvPr/>
          </p:nvSpPr>
          <p:spPr>
            <a:xfrm>
              <a:off x="2322" y="4190"/>
              <a:ext cx="20" cy="1"/>
            </a:xfrm>
            <a:prstGeom prst="line">
              <a:avLst/>
            </a:prstGeom>
            <a:ln w="12700" cap="flat" cmpd="sng">
              <a:solidFill>
                <a:srgbClr val="000000"/>
              </a:solidFill>
              <a:prstDash val="solid"/>
              <a:headEnd type="none" w="med" len="med"/>
              <a:tailEnd type="none" w="med" len="med"/>
            </a:ln>
          </p:spPr>
        </p:sp>
        <p:sp>
          <p:nvSpPr>
            <p:cNvPr id="76834" name="Line 233"/>
            <p:cNvSpPr/>
            <p:nvPr/>
          </p:nvSpPr>
          <p:spPr>
            <a:xfrm>
              <a:off x="2443" y="4190"/>
              <a:ext cx="20" cy="1"/>
            </a:xfrm>
            <a:prstGeom prst="line">
              <a:avLst/>
            </a:prstGeom>
            <a:ln w="12700" cap="flat" cmpd="sng">
              <a:solidFill>
                <a:srgbClr val="000000"/>
              </a:solidFill>
              <a:prstDash val="solid"/>
              <a:headEnd type="none" w="med" len="med"/>
              <a:tailEnd type="none" w="med" len="med"/>
            </a:ln>
          </p:spPr>
        </p:sp>
        <p:sp>
          <p:nvSpPr>
            <p:cNvPr id="76835" name="Line 234"/>
            <p:cNvSpPr/>
            <p:nvPr/>
          </p:nvSpPr>
          <p:spPr>
            <a:xfrm>
              <a:off x="2564" y="4190"/>
              <a:ext cx="20" cy="1"/>
            </a:xfrm>
            <a:prstGeom prst="line">
              <a:avLst/>
            </a:prstGeom>
            <a:ln w="12700" cap="flat" cmpd="sng">
              <a:solidFill>
                <a:srgbClr val="000000"/>
              </a:solidFill>
              <a:prstDash val="solid"/>
              <a:headEnd type="none" w="med" len="med"/>
              <a:tailEnd type="none" w="med" len="med"/>
            </a:ln>
          </p:spPr>
        </p:sp>
        <p:sp>
          <p:nvSpPr>
            <p:cNvPr id="76836" name="Line 235"/>
            <p:cNvSpPr/>
            <p:nvPr/>
          </p:nvSpPr>
          <p:spPr>
            <a:xfrm>
              <a:off x="2685" y="4190"/>
              <a:ext cx="20" cy="1"/>
            </a:xfrm>
            <a:prstGeom prst="line">
              <a:avLst/>
            </a:prstGeom>
            <a:ln w="12700" cap="flat" cmpd="sng">
              <a:solidFill>
                <a:srgbClr val="000000"/>
              </a:solidFill>
              <a:prstDash val="solid"/>
              <a:headEnd type="none" w="med" len="med"/>
              <a:tailEnd type="none" w="med" len="med"/>
            </a:ln>
          </p:spPr>
        </p:sp>
        <p:sp>
          <p:nvSpPr>
            <p:cNvPr id="76837" name="Line 236"/>
            <p:cNvSpPr/>
            <p:nvPr/>
          </p:nvSpPr>
          <p:spPr>
            <a:xfrm>
              <a:off x="2806" y="4190"/>
              <a:ext cx="20" cy="1"/>
            </a:xfrm>
            <a:prstGeom prst="line">
              <a:avLst/>
            </a:prstGeom>
            <a:ln w="12700" cap="flat" cmpd="sng">
              <a:solidFill>
                <a:srgbClr val="000000"/>
              </a:solidFill>
              <a:prstDash val="solid"/>
              <a:headEnd type="none" w="med" len="med"/>
              <a:tailEnd type="none" w="med" len="med"/>
            </a:ln>
          </p:spPr>
        </p:sp>
        <p:sp>
          <p:nvSpPr>
            <p:cNvPr id="76838" name="Line 237"/>
            <p:cNvSpPr/>
            <p:nvPr/>
          </p:nvSpPr>
          <p:spPr>
            <a:xfrm>
              <a:off x="2926" y="4190"/>
              <a:ext cx="21" cy="1"/>
            </a:xfrm>
            <a:prstGeom prst="line">
              <a:avLst/>
            </a:prstGeom>
            <a:ln w="12700" cap="flat" cmpd="sng">
              <a:solidFill>
                <a:srgbClr val="000000"/>
              </a:solidFill>
              <a:prstDash val="solid"/>
              <a:headEnd type="none" w="med" len="med"/>
              <a:tailEnd type="none" w="med" len="med"/>
            </a:ln>
          </p:spPr>
        </p:sp>
        <p:sp>
          <p:nvSpPr>
            <p:cNvPr id="76839" name="Line 238"/>
            <p:cNvSpPr/>
            <p:nvPr/>
          </p:nvSpPr>
          <p:spPr>
            <a:xfrm>
              <a:off x="3047" y="4190"/>
              <a:ext cx="21" cy="1"/>
            </a:xfrm>
            <a:prstGeom prst="line">
              <a:avLst/>
            </a:prstGeom>
            <a:ln w="12700" cap="flat" cmpd="sng">
              <a:solidFill>
                <a:srgbClr val="000000"/>
              </a:solidFill>
              <a:prstDash val="solid"/>
              <a:headEnd type="none" w="med" len="med"/>
              <a:tailEnd type="none" w="med" len="med"/>
            </a:ln>
          </p:spPr>
        </p:sp>
        <p:sp>
          <p:nvSpPr>
            <p:cNvPr id="76840" name="Line 239"/>
            <p:cNvSpPr/>
            <p:nvPr/>
          </p:nvSpPr>
          <p:spPr>
            <a:xfrm>
              <a:off x="3168" y="4190"/>
              <a:ext cx="20" cy="1"/>
            </a:xfrm>
            <a:prstGeom prst="line">
              <a:avLst/>
            </a:prstGeom>
            <a:ln w="12700" cap="flat" cmpd="sng">
              <a:solidFill>
                <a:srgbClr val="000000"/>
              </a:solidFill>
              <a:prstDash val="solid"/>
              <a:headEnd type="none" w="med" len="med"/>
              <a:tailEnd type="none" w="med" len="med"/>
            </a:ln>
          </p:spPr>
        </p:sp>
        <p:sp>
          <p:nvSpPr>
            <p:cNvPr id="76841" name="Line 240"/>
            <p:cNvSpPr/>
            <p:nvPr/>
          </p:nvSpPr>
          <p:spPr>
            <a:xfrm>
              <a:off x="3289" y="4190"/>
              <a:ext cx="20" cy="1"/>
            </a:xfrm>
            <a:prstGeom prst="line">
              <a:avLst/>
            </a:prstGeom>
            <a:ln w="12700" cap="flat" cmpd="sng">
              <a:solidFill>
                <a:srgbClr val="000000"/>
              </a:solidFill>
              <a:prstDash val="solid"/>
              <a:headEnd type="none" w="med" len="med"/>
              <a:tailEnd type="none" w="med" len="med"/>
            </a:ln>
          </p:spPr>
        </p:sp>
        <p:sp>
          <p:nvSpPr>
            <p:cNvPr id="76842" name="Line 241"/>
            <p:cNvSpPr/>
            <p:nvPr/>
          </p:nvSpPr>
          <p:spPr>
            <a:xfrm>
              <a:off x="3410" y="4190"/>
              <a:ext cx="20" cy="1"/>
            </a:xfrm>
            <a:prstGeom prst="line">
              <a:avLst/>
            </a:prstGeom>
            <a:ln w="12700" cap="flat" cmpd="sng">
              <a:solidFill>
                <a:srgbClr val="000000"/>
              </a:solidFill>
              <a:prstDash val="solid"/>
              <a:headEnd type="none" w="med" len="med"/>
              <a:tailEnd type="none" w="med" len="med"/>
            </a:ln>
          </p:spPr>
        </p:sp>
        <p:sp>
          <p:nvSpPr>
            <p:cNvPr id="76843" name="Line 242"/>
            <p:cNvSpPr/>
            <p:nvPr/>
          </p:nvSpPr>
          <p:spPr>
            <a:xfrm>
              <a:off x="3531" y="4190"/>
              <a:ext cx="20" cy="1"/>
            </a:xfrm>
            <a:prstGeom prst="line">
              <a:avLst/>
            </a:prstGeom>
            <a:ln w="12700" cap="flat" cmpd="sng">
              <a:solidFill>
                <a:srgbClr val="000000"/>
              </a:solidFill>
              <a:prstDash val="solid"/>
              <a:headEnd type="none" w="med" len="med"/>
              <a:tailEnd type="none" w="med" len="med"/>
            </a:ln>
          </p:spPr>
        </p:sp>
        <p:sp>
          <p:nvSpPr>
            <p:cNvPr id="76844" name="Line 243"/>
            <p:cNvSpPr/>
            <p:nvPr/>
          </p:nvSpPr>
          <p:spPr>
            <a:xfrm>
              <a:off x="3652" y="4190"/>
              <a:ext cx="20" cy="1"/>
            </a:xfrm>
            <a:prstGeom prst="line">
              <a:avLst/>
            </a:prstGeom>
            <a:ln w="12700" cap="flat" cmpd="sng">
              <a:solidFill>
                <a:srgbClr val="000000"/>
              </a:solidFill>
              <a:prstDash val="solid"/>
              <a:headEnd type="none" w="med" len="med"/>
              <a:tailEnd type="none" w="med" len="med"/>
            </a:ln>
          </p:spPr>
        </p:sp>
        <p:sp>
          <p:nvSpPr>
            <p:cNvPr id="76845" name="Line 244"/>
            <p:cNvSpPr/>
            <p:nvPr/>
          </p:nvSpPr>
          <p:spPr>
            <a:xfrm>
              <a:off x="3773" y="4190"/>
              <a:ext cx="20" cy="1"/>
            </a:xfrm>
            <a:prstGeom prst="line">
              <a:avLst/>
            </a:prstGeom>
            <a:ln w="12700" cap="flat" cmpd="sng">
              <a:solidFill>
                <a:srgbClr val="000000"/>
              </a:solidFill>
              <a:prstDash val="solid"/>
              <a:headEnd type="none" w="med" len="med"/>
              <a:tailEnd type="none" w="med" len="med"/>
            </a:ln>
          </p:spPr>
        </p:sp>
        <p:sp>
          <p:nvSpPr>
            <p:cNvPr id="76846" name="Line 245"/>
            <p:cNvSpPr/>
            <p:nvPr/>
          </p:nvSpPr>
          <p:spPr>
            <a:xfrm>
              <a:off x="3894" y="4190"/>
              <a:ext cx="20" cy="1"/>
            </a:xfrm>
            <a:prstGeom prst="line">
              <a:avLst/>
            </a:prstGeom>
            <a:ln w="12700" cap="flat" cmpd="sng">
              <a:solidFill>
                <a:srgbClr val="000000"/>
              </a:solidFill>
              <a:prstDash val="solid"/>
              <a:headEnd type="none" w="med" len="med"/>
              <a:tailEnd type="none" w="med" len="med"/>
            </a:ln>
          </p:spPr>
        </p:sp>
        <p:sp>
          <p:nvSpPr>
            <p:cNvPr id="76847" name="Line 246"/>
            <p:cNvSpPr/>
            <p:nvPr/>
          </p:nvSpPr>
          <p:spPr>
            <a:xfrm>
              <a:off x="4015" y="4190"/>
              <a:ext cx="20" cy="1"/>
            </a:xfrm>
            <a:prstGeom prst="line">
              <a:avLst/>
            </a:prstGeom>
            <a:ln w="12700" cap="flat" cmpd="sng">
              <a:solidFill>
                <a:srgbClr val="000000"/>
              </a:solidFill>
              <a:prstDash val="solid"/>
              <a:headEnd type="none" w="med" len="med"/>
              <a:tailEnd type="none" w="med" len="med"/>
            </a:ln>
          </p:spPr>
        </p:sp>
        <p:sp>
          <p:nvSpPr>
            <p:cNvPr id="76848" name="Line 247"/>
            <p:cNvSpPr/>
            <p:nvPr/>
          </p:nvSpPr>
          <p:spPr>
            <a:xfrm>
              <a:off x="4136" y="4190"/>
              <a:ext cx="20" cy="1"/>
            </a:xfrm>
            <a:prstGeom prst="line">
              <a:avLst/>
            </a:prstGeom>
            <a:ln w="12700" cap="flat" cmpd="sng">
              <a:solidFill>
                <a:srgbClr val="000000"/>
              </a:solidFill>
              <a:prstDash val="solid"/>
              <a:headEnd type="none" w="med" len="med"/>
              <a:tailEnd type="none" w="med" len="med"/>
            </a:ln>
          </p:spPr>
        </p:sp>
        <p:sp>
          <p:nvSpPr>
            <p:cNvPr id="76849" name="Line 248"/>
            <p:cNvSpPr/>
            <p:nvPr/>
          </p:nvSpPr>
          <p:spPr>
            <a:xfrm>
              <a:off x="4257" y="4190"/>
              <a:ext cx="20" cy="1"/>
            </a:xfrm>
            <a:prstGeom prst="line">
              <a:avLst/>
            </a:prstGeom>
            <a:ln w="12700" cap="flat" cmpd="sng">
              <a:solidFill>
                <a:srgbClr val="000000"/>
              </a:solidFill>
              <a:prstDash val="solid"/>
              <a:headEnd type="none" w="med" len="med"/>
              <a:tailEnd type="none" w="med" len="med"/>
            </a:ln>
          </p:spPr>
        </p:sp>
        <p:sp>
          <p:nvSpPr>
            <p:cNvPr id="76850" name="Line 249"/>
            <p:cNvSpPr/>
            <p:nvPr/>
          </p:nvSpPr>
          <p:spPr>
            <a:xfrm>
              <a:off x="4377" y="4190"/>
              <a:ext cx="21" cy="1"/>
            </a:xfrm>
            <a:prstGeom prst="line">
              <a:avLst/>
            </a:prstGeom>
            <a:ln w="12700" cap="flat" cmpd="sng">
              <a:solidFill>
                <a:srgbClr val="000000"/>
              </a:solidFill>
              <a:prstDash val="solid"/>
              <a:headEnd type="none" w="med" len="med"/>
              <a:tailEnd type="none" w="med" len="med"/>
            </a:ln>
          </p:spPr>
        </p:sp>
        <p:sp>
          <p:nvSpPr>
            <p:cNvPr id="76851" name="Line 250"/>
            <p:cNvSpPr/>
            <p:nvPr/>
          </p:nvSpPr>
          <p:spPr>
            <a:xfrm>
              <a:off x="4498" y="4190"/>
              <a:ext cx="21" cy="1"/>
            </a:xfrm>
            <a:prstGeom prst="line">
              <a:avLst/>
            </a:prstGeom>
            <a:ln w="12700" cap="flat" cmpd="sng">
              <a:solidFill>
                <a:srgbClr val="000000"/>
              </a:solidFill>
              <a:prstDash val="solid"/>
              <a:headEnd type="none" w="med" len="med"/>
              <a:tailEnd type="none" w="med" len="med"/>
            </a:ln>
          </p:spPr>
        </p:sp>
        <p:sp>
          <p:nvSpPr>
            <p:cNvPr id="76852" name="Line 251"/>
            <p:cNvSpPr/>
            <p:nvPr/>
          </p:nvSpPr>
          <p:spPr>
            <a:xfrm>
              <a:off x="4619" y="4190"/>
              <a:ext cx="20" cy="1"/>
            </a:xfrm>
            <a:prstGeom prst="line">
              <a:avLst/>
            </a:prstGeom>
            <a:ln w="12700" cap="flat" cmpd="sng">
              <a:solidFill>
                <a:srgbClr val="000000"/>
              </a:solidFill>
              <a:prstDash val="solid"/>
              <a:headEnd type="none" w="med" len="med"/>
              <a:tailEnd type="none" w="med" len="med"/>
            </a:ln>
          </p:spPr>
        </p:sp>
        <p:sp>
          <p:nvSpPr>
            <p:cNvPr id="76853" name="Line 252"/>
            <p:cNvSpPr/>
            <p:nvPr/>
          </p:nvSpPr>
          <p:spPr>
            <a:xfrm>
              <a:off x="4740" y="4190"/>
              <a:ext cx="20" cy="1"/>
            </a:xfrm>
            <a:prstGeom prst="line">
              <a:avLst/>
            </a:prstGeom>
            <a:ln w="12700" cap="flat" cmpd="sng">
              <a:solidFill>
                <a:srgbClr val="000000"/>
              </a:solidFill>
              <a:prstDash val="solid"/>
              <a:headEnd type="none" w="med" len="med"/>
              <a:tailEnd type="none" w="med" len="med"/>
            </a:ln>
          </p:spPr>
        </p:sp>
        <p:sp>
          <p:nvSpPr>
            <p:cNvPr id="76854" name="Line 253"/>
            <p:cNvSpPr/>
            <p:nvPr/>
          </p:nvSpPr>
          <p:spPr>
            <a:xfrm>
              <a:off x="4861" y="4190"/>
              <a:ext cx="20" cy="1"/>
            </a:xfrm>
            <a:prstGeom prst="line">
              <a:avLst/>
            </a:prstGeom>
            <a:ln w="12700" cap="flat" cmpd="sng">
              <a:solidFill>
                <a:srgbClr val="000000"/>
              </a:solidFill>
              <a:prstDash val="solid"/>
              <a:headEnd type="none" w="med" len="med"/>
              <a:tailEnd type="none" w="med" len="med"/>
            </a:ln>
          </p:spPr>
        </p:sp>
        <p:sp>
          <p:nvSpPr>
            <p:cNvPr id="76855" name="Line 254"/>
            <p:cNvSpPr/>
            <p:nvPr/>
          </p:nvSpPr>
          <p:spPr>
            <a:xfrm>
              <a:off x="4982" y="4190"/>
              <a:ext cx="20" cy="1"/>
            </a:xfrm>
            <a:prstGeom prst="line">
              <a:avLst/>
            </a:prstGeom>
            <a:ln w="12700" cap="flat" cmpd="sng">
              <a:solidFill>
                <a:srgbClr val="000000"/>
              </a:solidFill>
              <a:prstDash val="solid"/>
              <a:headEnd type="none" w="med" len="med"/>
              <a:tailEnd type="none" w="med" len="med"/>
            </a:ln>
          </p:spPr>
        </p:sp>
        <p:sp>
          <p:nvSpPr>
            <p:cNvPr id="76856" name="Line 255"/>
            <p:cNvSpPr/>
            <p:nvPr/>
          </p:nvSpPr>
          <p:spPr>
            <a:xfrm>
              <a:off x="5103" y="4190"/>
              <a:ext cx="20" cy="1"/>
            </a:xfrm>
            <a:prstGeom prst="line">
              <a:avLst/>
            </a:prstGeom>
            <a:ln w="12700" cap="flat" cmpd="sng">
              <a:solidFill>
                <a:srgbClr val="000000"/>
              </a:solidFill>
              <a:prstDash val="solid"/>
              <a:headEnd type="none" w="med" len="med"/>
              <a:tailEnd type="none" w="med" len="med"/>
            </a:ln>
          </p:spPr>
        </p:sp>
        <p:sp>
          <p:nvSpPr>
            <p:cNvPr id="76857" name="Line 256"/>
            <p:cNvSpPr/>
            <p:nvPr/>
          </p:nvSpPr>
          <p:spPr>
            <a:xfrm>
              <a:off x="5224" y="4190"/>
              <a:ext cx="20" cy="1"/>
            </a:xfrm>
            <a:prstGeom prst="line">
              <a:avLst/>
            </a:prstGeom>
            <a:ln w="12700" cap="flat" cmpd="sng">
              <a:solidFill>
                <a:srgbClr val="000000"/>
              </a:solidFill>
              <a:prstDash val="solid"/>
              <a:headEnd type="none" w="med" len="med"/>
              <a:tailEnd type="none" w="med" len="med"/>
            </a:ln>
          </p:spPr>
        </p:sp>
        <p:sp>
          <p:nvSpPr>
            <p:cNvPr id="76858" name="Line 257"/>
            <p:cNvSpPr/>
            <p:nvPr/>
          </p:nvSpPr>
          <p:spPr>
            <a:xfrm>
              <a:off x="5345" y="4190"/>
              <a:ext cx="20" cy="1"/>
            </a:xfrm>
            <a:prstGeom prst="line">
              <a:avLst/>
            </a:prstGeom>
            <a:ln w="12700" cap="flat" cmpd="sng">
              <a:solidFill>
                <a:srgbClr val="000000"/>
              </a:solidFill>
              <a:prstDash val="solid"/>
              <a:headEnd type="none" w="med" len="med"/>
              <a:tailEnd type="none" w="med" len="med"/>
            </a:ln>
          </p:spPr>
        </p:sp>
        <p:sp>
          <p:nvSpPr>
            <p:cNvPr id="76859" name="Line 258"/>
            <p:cNvSpPr/>
            <p:nvPr/>
          </p:nvSpPr>
          <p:spPr>
            <a:xfrm>
              <a:off x="5466" y="4190"/>
              <a:ext cx="20" cy="1"/>
            </a:xfrm>
            <a:prstGeom prst="line">
              <a:avLst/>
            </a:prstGeom>
            <a:ln w="12700" cap="flat" cmpd="sng">
              <a:solidFill>
                <a:srgbClr val="000000"/>
              </a:solidFill>
              <a:prstDash val="solid"/>
              <a:headEnd type="none" w="med" len="med"/>
              <a:tailEnd type="none" w="med" len="med"/>
            </a:ln>
          </p:spPr>
        </p:sp>
        <p:sp>
          <p:nvSpPr>
            <p:cNvPr id="76860" name="Line 259"/>
            <p:cNvSpPr/>
            <p:nvPr/>
          </p:nvSpPr>
          <p:spPr>
            <a:xfrm>
              <a:off x="5587" y="4190"/>
              <a:ext cx="20" cy="1"/>
            </a:xfrm>
            <a:prstGeom prst="line">
              <a:avLst/>
            </a:prstGeom>
            <a:ln w="12700" cap="flat" cmpd="sng">
              <a:solidFill>
                <a:srgbClr val="000000"/>
              </a:solidFill>
              <a:prstDash val="solid"/>
              <a:headEnd type="none" w="med" len="med"/>
              <a:tailEnd type="none" w="med" len="med"/>
            </a:ln>
          </p:spPr>
        </p:sp>
        <p:sp>
          <p:nvSpPr>
            <p:cNvPr id="76861" name="Line 260"/>
            <p:cNvSpPr/>
            <p:nvPr/>
          </p:nvSpPr>
          <p:spPr>
            <a:xfrm>
              <a:off x="5708" y="4190"/>
              <a:ext cx="20" cy="1"/>
            </a:xfrm>
            <a:prstGeom prst="line">
              <a:avLst/>
            </a:prstGeom>
            <a:ln w="12700" cap="flat" cmpd="sng">
              <a:solidFill>
                <a:srgbClr val="000000"/>
              </a:solidFill>
              <a:prstDash val="solid"/>
              <a:headEnd type="none" w="med" len="med"/>
              <a:tailEnd type="none" w="med" len="med"/>
            </a:ln>
          </p:spPr>
        </p:sp>
        <p:sp>
          <p:nvSpPr>
            <p:cNvPr id="76862" name="Line 261"/>
            <p:cNvSpPr/>
            <p:nvPr/>
          </p:nvSpPr>
          <p:spPr>
            <a:xfrm>
              <a:off x="5828" y="4190"/>
              <a:ext cx="21" cy="1"/>
            </a:xfrm>
            <a:prstGeom prst="line">
              <a:avLst/>
            </a:prstGeom>
            <a:ln w="12700" cap="flat" cmpd="sng">
              <a:solidFill>
                <a:srgbClr val="000000"/>
              </a:solidFill>
              <a:prstDash val="solid"/>
              <a:headEnd type="none" w="med" len="med"/>
              <a:tailEnd type="none" w="med" len="med"/>
            </a:ln>
          </p:spPr>
        </p:sp>
        <p:sp>
          <p:nvSpPr>
            <p:cNvPr id="76863" name="Line 262"/>
            <p:cNvSpPr/>
            <p:nvPr/>
          </p:nvSpPr>
          <p:spPr>
            <a:xfrm>
              <a:off x="5949" y="4190"/>
              <a:ext cx="21" cy="1"/>
            </a:xfrm>
            <a:prstGeom prst="line">
              <a:avLst/>
            </a:prstGeom>
            <a:ln w="12700" cap="flat" cmpd="sng">
              <a:solidFill>
                <a:srgbClr val="000000"/>
              </a:solidFill>
              <a:prstDash val="solid"/>
              <a:headEnd type="none" w="med" len="med"/>
              <a:tailEnd type="none" w="med" len="med"/>
            </a:ln>
          </p:spPr>
        </p:sp>
        <p:sp>
          <p:nvSpPr>
            <p:cNvPr id="76864" name="Line 263"/>
            <p:cNvSpPr/>
            <p:nvPr/>
          </p:nvSpPr>
          <p:spPr>
            <a:xfrm>
              <a:off x="6070" y="4190"/>
              <a:ext cx="20" cy="1"/>
            </a:xfrm>
            <a:prstGeom prst="line">
              <a:avLst/>
            </a:prstGeom>
            <a:ln w="12700" cap="flat" cmpd="sng">
              <a:solidFill>
                <a:srgbClr val="000000"/>
              </a:solidFill>
              <a:prstDash val="solid"/>
              <a:headEnd type="none" w="med" len="med"/>
              <a:tailEnd type="none" w="med" len="med"/>
            </a:ln>
          </p:spPr>
        </p:sp>
        <p:sp>
          <p:nvSpPr>
            <p:cNvPr id="76865" name="Line 264"/>
            <p:cNvSpPr/>
            <p:nvPr/>
          </p:nvSpPr>
          <p:spPr>
            <a:xfrm>
              <a:off x="6191" y="4190"/>
              <a:ext cx="20" cy="1"/>
            </a:xfrm>
            <a:prstGeom prst="line">
              <a:avLst/>
            </a:prstGeom>
            <a:ln w="12700" cap="flat" cmpd="sng">
              <a:solidFill>
                <a:srgbClr val="000000"/>
              </a:solidFill>
              <a:prstDash val="solid"/>
              <a:headEnd type="none" w="med" len="med"/>
              <a:tailEnd type="none" w="med" len="med"/>
            </a:ln>
          </p:spPr>
        </p:sp>
        <p:sp>
          <p:nvSpPr>
            <p:cNvPr id="76866" name="Line 265"/>
            <p:cNvSpPr/>
            <p:nvPr/>
          </p:nvSpPr>
          <p:spPr>
            <a:xfrm>
              <a:off x="6312" y="4190"/>
              <a:ext cx="20" cy="1"/>
            </a:xfrm>
            <a:prstGeom prst="line">
              <a:avLst/>
            </a:prstGeom>
            <a:ln w="12700" cap="flat" cmpd="sng">
              <a:solidFill>
                <a:srgbClr val="000000"/>
              </a:solidFill>
              <a:prstDash val="solid"/>
              <a:headEnd type="none" w="med" len="med"/>
              <a:tailEnd type="none" w="med" len="med"/>
            </a:ln>
          </p:spPr>
        </p:sp>
        <p:sp>
          <p:nvSpPr>
            <p:cNvPr id="76867" name="Line 266"/>
            <p:cNvSpPr/>
            <p:nvPr/>
          </p:nvSpPr>
          <p:spPr>
            <a:xfrm>
              <a:off x="6433" y="4190"/>
              <a:ext cx="20" cy="1"/>
            </a:xfrm>
            <a:prstGeom prst="line">
              <a:avLst/>
            </a:prstGeom>
            <a:ln w="12700" cap="flat" cmpd="sng">
              <a:solidFill>
                <a:srgbClr val="000000"/>
              </a:solidFill>
              <a:prstDash val="solid"/>
              <a:headEnd type="none" w="med" len="med"/>
              <a:tailEnd type="none" w="med" len="med"/>
            </a:ln>
          </p:spPr>
        </p:sp>
        <p:sp>
          <p:nvSpPr>
            <p:cNvPr id="76868" name="Line 267"/>
            <p:cNvSpPr/>
            <p:nvPr/>
          </p:nvSpPr>
          <p:spPr>
            <a:xfrm>
              <a:off x="1959" y="3670"/>
              <a:ext cx="20" cy="1"/>
            </a:xfrm>
            <a:prstGeom prst="line">
              <a:avLst/>
            </a:prstGeom>
            <a:ln w="12700" cap="flat" cmpd="sng">
              <a:solidFill>
                <a:srgbClr val="000000"/>
              </a:solidFill>
              <a:prstDash val="solid"/>
              <a:headEnd type="none" w="med" len="med"/>
              <a:tailEnd type="none" w="med" len="med"/>
            </a:ln>
          </p:spPr>
        </p:sp>
        <p:sp>
          <p:nvSpPr>
            <p:cNvPr id="76869" name="Line 268"/>
            <p:cNvSpPr/>
            <p:nvPr/>
          </p:nvSpPr>
          <p:spPr>
            <a:xfrm>
              <a:off x="2080" y="3670"/>
              <a:ext cx="20" cy="1"/>
            </a:xfrm>
            <a:prstGeom prst="line">
              <a:avLst/>
            </a:prstGeom>
            <a:ln w="12700" cap="flat" cmpd="sng">
              <a:solidFill>
                <a:srgbClr val="000000"/>
              </a:solidFill>
              <a:prstDash val="solid"/>
              <a:headEnd type="none" w="med" len="med"/>
              <a:tailEnd type="none" w="med" len="med"/>
            </a:ln>
          </p:spPr>
        </p:sp>
        <p:sp>
          <p:nvSpPr>
            <p:cNvPr id="76870" name="Line 269"/>
            <p:cNvSpPr/>
            <p:nvPr/>
          </p:nvSpPr>
          <p:spPr>
            <a:xfrm>
              <a:off x="2201" y="3670"/>
              <a:ext cx="20" cy="1"/>
            </a:xfrm>
            <a:prstGeom prst="line">
              <a:avLst/>
            </a:prstGeom>
            <a:ln w="12700" cap="flat" cmpd="sng">
              <a:solidFill>
                <a:srgbClr val="000000"/>
              </a:solidFill>
              <a:prstDash val="solid"/>
              <a:headEnd type="none" w="med" len="med"/>
              <a:tailEnd type="none" w="med" len="med"/>
            </a:ln>
          </p:spPr>
        </p:sp>
        <p:sp>
          <p:nvSpPr>
            <p:cNvPr id="76871" name="Line 270"/>
            <p:cNvSpPr/>
            <p:nvPr/>
          </p:nvSpPr>
          <p:spPr>
            <a:xfrm>
              <a:off x="2322" y="3670"/>
              <a:ext cx="20" cy="1"/>
            </a:xfrm>
            <a:prstGeom prst="line">
              <a:avLst/>
            </a:prstGeom>
            <a:ln w="12700" cap="flat" cmpd="sng">
              <a:solidFill>
                <a:srgbClr val="000000"/>
              </a:solidFill>
              <a:prstDash val="solid"/>
              <a:headEnd type="none" w="med" len="med"/>
              <a:tailEnd type="none" w="med" len="med"/>
            </a:ln>
          </p:spPr>
        </p:sp>
        <p:sp>
          <p:nvSpPr>
            <p:cNvPr id="76872" name="Line 271"/>
            <p:cNvSpPr/>
            <p:nvPr/>
          </p:nvSpPr>
          <p:spPr>
            <a:xfrm>
              <a:off x="2443" y="3670"/>
              <a:ext cx="20" cy="1"/>
            </a:xfrm>
            <a:prstGeom prst="line">
              <a:avLst/>
            </a:prstGeom>
            <a:ln w="12700" cap="flat" cmpd="sng">
              <a:solidFill>
                <a:srgbClr val="000000"/>
              </a:solidFill>
              <a:prstDash val="solid"/>
              <a:headEnd type="none" w="med" len="med"/>
              <a:tailEnd type="none" w="med" len="med"/>
            </a:ln>
          </p:spPr>
        </p:sp>
        <p:sp>
          <p:nvSpPr>
            <p:cNvPr id="76873" name="Line 272"/>
            <p:cNvSpPr/>
            <p:nvPr/>
          </p:nvSpPr>
          <p:spPr>
            <a:xfrm>
              <a:off x="2564" y="3670"/>
              <a:ext cx="20" cy="1"/>
            </a:xfrm>
            <a:prstGeom prst="line">
              <a:avLst/>
            </a:prstGeom>
            <a:ln w="12700" cap="flat" cmpd="sng">
              <a:solidFill>
                <a:srgbClr val="000000"/>
              </a:solidFill>
              <a:prstDash val="solid"/>
              <a:headEnd type="none" w="med" len="med"/>
              <a:tailEnd type="none" w="med" len="med"/>
            </a:ln>
          </p:spPr>
        </p:sp>
        <p:sp>
          <p:nvSpPr>
            <p:cNvPr id="76874" name="Line 273"/>
            <p:cNvSpPr/>
            <p:nvPr/>
          </p:nvSpPr>
          <p:spPr>
            <a:xfrm>
              <a:off x="2685" y="3670"/>
              <a:ext cx="20" cy="1"/>
            </a:xfrm>
            <a:prstGeom prst="line">
              <a:avLst/>
            </a:prstGeom>
            <a:ln w="12700" cap="flat" cmpd="sng">
              <a:solidFill>
                <a:srgbClr val="000000"/>
              </a:solidFill>
              <a:prstDash val="solid"/>
              <a:headEnd type="none" w="med" len="med"/>
              <a:tailEnd type="none" w="med" len="med"/>
            </a:ln>
          </p:spPr>
        </p:sp>
        <p:sp>
          <p:nvSpPr>
            <p:cNvPr id="76875" name="Line 274"/>
            <p:cNvSpPr/>
            <p:nvPr/>
          </p:nvSpPr>
          <p:spPr>
            <a:xfrm>
              <a:off x="2806" y="3670"/>
              <a:ext cx="20" cy="1"/>
            </a:xfrm>
            <a:prstGeom prst="line">
              <a:avLst/>
            </a:prstGeom>
            <a:ln w="12700" cap="flat" cmpd="sng">
              <a:solidFill>
                <a:srgbClr val="000000"/>
              </a:solidFill>
              <a:prstDash val="solid"/>
              <a:headEnd type="none" w="med" len="med"/>
              <a:tailEnd type="none" w="med" len="med"/>
            </a:ln>
          </p:spPr>
        </p:sp>
        <p:sp>
          <p:nvSpPr>
            <p:cNvPr id="76876" name="Line 275"/>
            <p:cNvSpPr/>
            <p:nvPr/>
          </p:nvSpPr>
          <p:spPr>
            <a:xfrm>
              <a:off x="2926" y="3670"/>
              <a:ext cx="21" cy="1"/>
            </a:xfrm>
            <a:prstGeom prst="line">
              <a:avLst/>
            </a:prstGeom>
            <a:ln w="12700" cap="flat" cmpd="sng">
              <a:solidFill>
                <a:srgbClr val="000000"/>
              </a:solidFill>
              <a:prstDash val="solid"/>
              <a:headEnd type="none" w="med" len="med"/>
              <a:tailEnd type="none" w="med" len="med"/>
            </a:ln>
          </p:spPr>
        </p:sp>
        <p:sp>
          <p:nvSpPr>
            <p:cNvPr id="76877" name="Line 276"/>
            <p:cNvSpPr/>
            <p:nvPr/>
          </p:nvSpPr>
          <p:spPr>
            <a:xfrm>
              <a:off x="3047" y="3670"/>
              <a:ext cx="21" cy="1"/>
            </a:xfrm>
            <a:prstGeom prst="line">
              <a:avLst/>
            </a:prstGeom>
            <a:ln w="12700" cap="flat" cmpd="sng">
              <a:solidFill>
                <a:srgbClr val="000000"/>
              </a:solidFill>
              <a:prstDash val="solid"/>
              <a:headEnd type="none" w="med" len="med"/>
              <a:tailEnd type="none" w="med" len="med"/>
            </a:ln>
          </p:spPr>
        </p:sp>
        <p:sp>
          <p:nvSpPr>
            <p:cNvPr id="76878" name="Line 277"/>
            <p:cNvSpPr/>
            <p:nvPr/>
          </p:nvSpPr>
          <p:spPr>
            <a:xfrm>
              <a:off x="3168" y="3670"/>
              <a:ext cx="20" cy="1"/>
            </a:xfrm>
            <a:prstGeom prst="line">
              <a:avLst/>
            </a:prstGeom>
            <a:ln w="12700" cap="flat" cmpd="sng">
              <a:solidFill>
                <a:srgbClr val="000000"/>
              </a:solidFill>
              <a:prstDash val="solid"/>
              <a:headEnd type="none" w="med" len="med"/>
              <a:tailEnd type="none" w="med" len="med"/>
            </a:ln>
          </p:spPr>
        </p:sp>
        <p:sp>
          <p:nvSpPr>
            <p:cNvPr id="76879" name="Line 278"/>
            <p:cNvSpPr/>
            <p:nvPr/>
          </p:nvSpPr>
          <p:spPr>
            <a:xfrm>
              <a:off x="3289" y="3670"/>
              <a:ext cx="20" cy="1"/>
            </a:xfrm>
            <a:prstGeom prst="line">
              <a:avLst/>
            </a:prstGeom>
            <a:ln w="12700" cap="flat" cmpd="sng">
              <a:solidFill>
                <a:srgbClr val="000000"/>
              </a:solidFill>
              <a:prstDash val="solid"/>
              <a:headEnd type="none" w="med" len="med"/>
              <a:tailEnd type="none" w="med" len="med"/>
            </a:ln>
          </p:spPr>
        </p:sp>
        <p:sp>
          <p:nvSpPr>
            <p:cNvPr id="76880" name="Line 279"/>
            <p:cNvSpPr/>
            <p:nvPr/>
          </p:nvSpPr>
          <p:spPr>
            <a:xfrm>
              <a:off x="3410" y="3670"/>
              <a:ext cx="20" cy="1"/>
            </a:xfrm>
            <a:prstGeom prst="line">
              <a:avLst/>
            </a:prstGeom>
            <a:ln w="12700" cap="flat" cmpd="sng">
              <a:solidFill>
                <a:srgbClr val="000000"/>
              </a:solidFill>
              <a:prstDash val="solid"/>
              <a:headEnd type="none" w="med" len="med"/>
              <a:tailEnd type="none" w="med" len="med"/>
            </a:ln>
          </p:spPr>
        </p:sp>
        <p:sp>
          <p:nvSpPr>
            <p:cNvPr id="76881" name="Line 280"/>
            <p:cNvSpPr/>
            <p:nvPr/>
          </p:nvSpPr>
          <p:spPr>
            <a:xfrm>
              <a:off x="3531" y="3670"/>
              <a:ext cx="20" cy="1"/>
            </a:xfrm>
            <a:prstGeom prst="line">
              <a:avLst/>
            </a:prstGeom>
            <a:ln w="12700" cap="flat" cmpd="sng">
              <a:solidFill>
                <a:srgbClr val="000000"/>
              </a:solidFill>
              <a:prstDash val="solid"/>
              <a:headEnd type="none" w="med" len="med"/>
              <a:tailEnd type="none" w="med" len="med"/>
            </a:ln>
          </p:spPr>
        </p:sp>
        <p:sp>
          <p:nvSpPr>
            <p:cNvPr id="76882" name="Line 281"/>
            <p:cNvSpPr/>
            <p:nvPr/>
          </p:nvSpPr>
          <p:spPr>
            <a:xfrm>
              <a:off x="3652" y="3670"/>
              <a:ext cx="20" cy="1"/>
            </a:xfrm>
            <a:prstGeom prst="line">
              <a:avLst/>
            </a:prstGeom>
            <a:ln w="12700" cap="flat" cmpd="sng">
              <a:solidFill>
                <a:srgbClr val="000000"/>
              </a:solidFill>
              <a:prstDash val="solid"/>
              <a:headEnd type="none" w="med" len="med"/>
              <a:tailEnd type="none" w="med" len="med"/>
            </a:ln>
          </p:spPr>
        </p:sp>
        <p:sp>
          <p:nvSpPr>
            <p:cNvPr id="76883" name="Line 282"/>
            <p:cNvSpPr/>
            <p:nvPr/>
          </p:nvSpPr>
          <p:spPr>
            <a:xfrm>
              <a:off x="3773" y="3670"/>
              <a:ext cx="20" cy="1"/>
            </a:xfrm>
            <a:prstGeom prst="line">
              <a:avLst/>
            </a:prstGeom>
            <a:ln w="12700" cap="flat" cmpd="sng">
              <a:solidFill>
                <a:srgbClr val="000000"/>
              </a:solidFill>
              <a:prstDash val="solid"/>
              <a:headEnd type="none" w="med" len="med"/>
              <a:tailEnd type="none" w="med" len="med"/>
            </a:ln>
          </p:spPr>
        </p:sp>
        <p:sp>
          <p:nvSpPr>
            <p:cNvPr id="76884" name="Line 283"/>
            <p:cNvSpPr/>
            <p:nvPr/>
          </p:nvSpPr>
          <p:spPr>
            <a:xfrm>
              <a:off x="3894" y="3670"/>
              <a:ext cx="20" cy="1"/>
            </a:xfrm>
            <a:prstGeom prst="line">
              <a:avLst/>
            </a:prstGeom>
            <a:ln w="12700" cap="flat" cmpd="sng">
              <a:solidFill>
                <a:srgbClr val="000000"/>
              </a:solidFill>
              <a:prstDash val="solid"/>
              <a:headEnd type="none" w="med" len="med"/>
              <a:tailEnd type="none" w="med" len="med"/>
            </a:ln>
          </p:spPr>
        </p:sp>
        <p:sp>
          <p:nvSpPr>
            <p:cNvPr id="76885" name="Line 284"/>
            <p:cNvSpPr/>
            <p:nvPr/>
          </p:nvSpPr>
          <p:spPr>
            <a:xfrm>
              <a:off x="4015" y="3670"/>
              <a:ext cx="20" cy="1"/>
            </a:xfrm>
            <a:prstGeom prst="line">
              <a:avLst/>
            </a:prstGeom>
            <a:ln w="12700" cap="flat" cmpd="sng">
              <a:solidFill>
                <a:srgbClr val="000000"/>
              </a:solidFill>
              <a:prstDash val="solid"/>
              <a:headEnd type="none" w="med" len="med"/>
              <a:tailEnd type="none" w="med" len="med"/>
            </a:ln>
          </p:spPr>
        </p:sp>
        <p:sp>
          <p:nvSpPr>
            <p:cNvPr id="76886" name="Line 285"/>
            <p:cNvSpPr/>
            <p:nvPr/>
          </p:nvSpPr>
          <p:spPr>
            <a:xfrm>
              <a:off x="4136" y="3670"/>
              <a:ext cx="20" cy="1"/>
            </a:xfrm>
            <a:prstGeom prst="line">
              <a:avLst/>
            </a:prstGeom>
            <a:ln w="12700" cap="flat" cmpd="sng">
              <a:solidFill>
                <a:srgbClr val="000000"/>
              </a:solidFill>
              <a:prstDash val="solid"/>
              <a:headEnd type="none" w="med" len="med"/>
              <a:tailEnd type="none" w="med" len="med"/>
            </a:ln>
          </p:spPr>
        </p:sp>
        <p:sp>
          <p:nvSpPr>
            <p:cNvPr id="76887" name="Line 286"/>
            <p:cNvSpPr/>
            <p:nvPr/>
          </p:nvSpPr>
          <p:spPr>
            <a:xfrm>
              <a:off x="4257" y="3670"/>
              <a:ext cx="20" cy="1"/>
            </a:xfrm>
            <a:prstGeom prst="line">
              <a:avLst/>
            </a:prstGeom>
            <a:ln w="12700" cap="flat" cmpd="sng">
              <a:solidFill>
                <a:srgbClr val="000000"/>
              </a:solidFill>
              <a:prstDash val="solid"/>
              <a:headEnd type="none" w="med" len="med"/>
              <a:tailEnd type="none" w="med" len="med"/>
            </a:ln>
          </p:spPr>
        </p:sp>
        <p:sp>
          <p:nvSpPr>
            <p:cNvPr id="76888" name="Line 287"/>
            <p:cNvSpPr/>
            <p:nvPr/>
          </p:nvSpPr>
          <p:spPr>
            <a:xfrm>
              <a:off x="4377" y="3670"/>
              <a:ext cx="21" cy="1"/>
            </a:xfrm>
            <a:prstGeom prst="line">
              <a:avLst/>
            </a:prstGeom>
            <a:ln w="12700" cap="flat" cmpd="sng">
              <a:solidFill>
                <a:srgbClr val="000000"/>
              </a:solidFill>
              <a:prstDash val="solid"/>
              <a:headEnd type="none" w="med" len="med"/>
              <a:tailEnd type="none" w="med" len="med"/>
            </a:ln>
          </p:spPr>
        </p:sp>
        <p:sp>
          <p:nvSpPr>
            <p:cNvPr id="76889" name="Line 288"/>
            <p:cNvSpPr/>
            <p:nvPr/>
          </p:nvSpPr>
          <p:spPr>
            <a:xfrm>
              <a:off x="4498" y="3670"/>
              <a:ext cx="21" cy="1"/>
            </a:xfrm>
            <a:prstGeom prst="line">
              <a:avLst/>
            </a:prstGeom>
            <a:ln w="12700" cap="flat" cmpd="sng">
              <a:solidFill>
                <a:srgbClr val="000000"/>
              </a:solidFill>
              <a:prstDash val="solid"/>
              <a:headEnd type="none" w="med" len="med"/>
              <a:tailEnd type="none" w="med" len="med"/>
            </a:ln>
          </p:spPr>
        </p:sp>
        <p:sp>
          <p:nvSpPr>
            <p:cNvPr id="76890" name="Line 289"/>
            <p:cNvSpPr/>
            <p:nvPr/>
          </p:nvSpPr>
          <p:spPr>
            <a:xfrm>
              <a:off x="4619" y="3670"/>
              <a:ext cx="20" cy="1"/>
            </a:xfrm>
            <a:prstGeom prst="line">
              <a:avLst/>
            </a:prstGeom>
            <a:ln w="12700" cap="flat" cmpd="sng">
              <a:solidFill>
                <a:srgbClr val="000000"/>
              </a:solidFill>
              <a:prstDash val="solid"/>
              <a:headEnd type="none" w="med" len="med"/>
              <a:tailEnd type="none" w="med" len="med"/>
            </a:ln>
          </p:spPr>
        </p:sp>
        <p:sp>
          <p:nvSpPr>
            <p:cNvPr id="76891" name="Line 290"/>
            <p:cNvSpPr/>
            <p:nvPr/>
          </p:nvSpPr>
          <p:spPr>
            <a:xfrm>
              <a:off x="4740" y="3670"/>
              <a:ext cx="20" cy="1"/>
            </a:xfrm>
            <a:prstGeom prst="line">
              <a:avLst/>
            </a:prstGeom>
            <a:ln w="12700" cap="flat" cmpd="sng">
              <a:solidFill>
                <a:srgbClr val="000000"/>
              </a:solidFill>
              <a:prstDash val="solid"/>
              <a:headEnd type="none" w="med" len="med"/>
              <a:tailEnd type="none" w="med" len="med"/>
            </a:ln>
          </p:spPr>
        </p:sp>
        <p:sp>
          <p:nvSpPr>
            <p:cNvPr id="76892" name="Line 291"/>
            <p:cNvSpPr/>
            <p:nvPr/>
          </p:nvSpPr>
          <p:spPr>
            <a:xfrm>
              <a:off x="4861" y="3670"/>
              <a:ext cx="20" cy="1"/>
            </a:xfrm>
            <a:prstGeom prst="line">
              <a:avLst/>
            </a:prstGeom>
            <a:ln w="12700" cap="flat" cmpd="sng">
              <a:solidFill>
                <a:srgbClr val="000000"/>
              </a:solidFill>
              <a:prstDash val="solid"/>
              <a:headEnd type="none" w="med" len="med"/>
              <a:tailEnd type="none" w="med" len="med"/>
            </a:ln>
          </p:spPr>
        </p:sp>
        <p:sp>
          <p:nvSpPr>
            <p:cNvPr id="76893" name="Line 292"/>
            <p:cNvSpPr/>
            <p:nvPr/>
          </p:nvSpPr>
          <p:spPr>
            <a:xfrm>
              <a:off x="4982" y="3670"/>
              <a:ext cx="20" cy="1"/>
            </a:xfrm>
            <a:prstGeom prst="line">
              <a:avLst/>
            </a:prstGeom>
            <a:ln w="12700" cap="flat" cmpd="sng">
              <a:solidFill>
                <a:srgbClr val="000000"/>
              </a:solidFill>
              <a:prstDash val="solid"/>
              <a:headEnd type="none" w="med" len="med"/>
              <a:tailEnd type="none" w="med" len="med"/>
            </a:ln>
          </p:spPr>
        </p:sp>
        <p:sp>
          <p:nvSpPr>
            <p:cNvPr id="76894" name="Line 293"/>
            <p:cNvSpPr/>
            <p:nvPr/>
          </p:nvSpPr>
          <p:spPr>
            <a:xfrm>
              <a:off x="5103" y="3670"/>
              <a:ext cx="20" cy="1"/>
            </a:xfrm>
            <a:prstGeom prst="line">
              <a:avLst/>
            </a:prstGeom>
            <a:ln w="12700" cap="flat" cmpd="sng">
              <a:solidFill>
                <a:srgbClr val="000000"/>
              </a:solidFill>
              <a:prstDash val="solid"/>
              <a:headEnd type="none" w="med" len="med"/>
              <a:tailEnd type="none" w="med" len="med"/>
            </a:ln>
          </p:spPr>
        </p:sp>
        <p:sp>
          <p:nvSpPr>
            <p:cNvPr id="76895" name="Line 294"/>
            <p:cNvSpPr/>
            <p:nvPr/>
          </p:nvSpPr>
          <p:spPr>
            <a:xfrm>
              <a:off x="5224" y="3670"/>
              <a:ext cx="20" cy="1"/>
            </a:xfrm>
            <a:prstGeom prst="line">
              <a:avLst/>
            </a:prstGeom>
            <a:ln w="12700" cap="flat" cmpd="sng">
              <a:solidFill>
                <a:srgbClr val="000000"/>
              </a:solidFill>
              <a:prstDash val="solid"/>
              <a:headEnd type="none" w="med" len="med"/>
              <a:tailEnd type="none" w="med" len="med"/>
            </a:ln>
          </p:spPr>
        </p:sp>
        <p:sp>
          <p:nvSpPr>
            <p:cNvPr id="76896" name="Line 295"/>
            <p:cNvSpPr/>
            <p:nvPr/>
          </p:nvSpPr>
          <p:spPr>
            <a:xfrm>
              <a:off x="5345" y="3670"/>
              <a:ext cx="20" cy="1"/>
            </a:xfrm>
            <a:prstGeom prst="line">
              <a:avLst/>
            </a:prstGeom>
            <a:ln w="12700" cap="flat" cmpd="sng">
              <a:solidFill>
                <a:srgbClr val="000000"/>
              </a:solidFill>
              <a:prstDash val="solid"/>
              <a:headEnd type="none" w="med" len="med"/>
              <a:tailEnd type="none" w="med" len="med"/>
            </a:ln>
          </p:spPr>
        </p:sp>
        <p:sp>
          <p:nvSpPr>
            <p:cNvPr id="76897" name="Line 296"/>
            <p:cNvSpPr/>
            <p:nvPr/>
          </p:nvSpPr>
          <p:spPr>
            <a:xfrm>
              <a:off x="5466" y="3670"/>
              <a:ext cx="20" cy="1"/>
            </a:xfrm>
            <a:prstGeom prst="line">
              <a:avLst/>
            </a:prstGeom>
            <a:ln w="12700" cap="flat" cmpd="sng">
              <a:solidFill>
                <a:srgbClr val="000000"/>
              </a:solidFill>
              <a:prstDash val="solid"/>
              <a:headEnd type="none" w="med" len="med"/>
              <a:tailEnd type="none" w="med" len="med"/>
            </a:ln>
          </p:spPr>
        </p:sp>
        <p:sp>
          <p:nvSpPr>
            <p:cNvPr id="76898" name="Line 297"/>
            <p:cNvSpPr/>
            <p:nvPr/>
          </p:nvSpPr>
          <p:spPr>
            <a:xfrm>
              <a:off x="5587" y="3670"/>
              <a:ext cx="20" cy="1"/>
            </a:xfrm>
            <a:prstGeom prst="line">
              <a:avLst/>
            </a:prstGeom>
            <a:ln w="12700" cap="flat" cmpd="sng">
              <a:solidFill>
                <a:srgbClr val="000000"/>
              </a:solidFill>
              <a:prstDash val="solid"/>
              <a:headEnd type="none" w="med" len="med"/>
              <a:tailEnd type="none" w="med" len="med"/>
            </a:ln>
          </p:spPr>
        </p:sp>
        <p:sp>
          <p:nvSpPr>
            <p:cNvPr id="76899" name="Line 298"/>
            <p:cNvSpPr/>
            <p:nvPr/>
          </p:nvSpPr>
          <p:spPr>
            <a:xfrm>
              <a:off x="5708" y="3670"/>
              <a:ext cx="20" cy="1"/>
            </a:xfrm>
            <a:prstGeom prst="line">
              <a:avLst/>
            </a:prstGeom>
            <a:ln w="12700" cap="flat" cmpd="sng">
              <a:solidFill>
                <a:srgbClr val="000000"/>
              </a:solidFill>
              <a:prstDash val="solid"/>
              <a:headEnd type="none" w="med" len="med"/>
              <a:tailEnd type="none" w="med" len="med"/>
            </a:ln>
          </p:spPr>
        </p:sp>
        <p:sp>
          <p:nvSpPr>
            <p:cNvPr id="76900" name="Line 299"/>
            <p:cNvSpPr/>
            <p:nvPr/>
          </p:nvSpPr>
          <p:spPr>
            <a:xfrm>
              <a:off x="5828" y="3670"/>
              <a:ext cx="21" cy="1"/>
            </a:xfrm>
            <a:prstGeom prst="line">
              <a:avLst/>
            </a:prstGeom>
            <a:ln w="12700" cap="flat" cmpd="sng">
              <a:solidFill>
                <a:srgbClr val="000000"/>
              </a:solidFill>
              <a:prstDash val="solid"/>
              <a:headEnd type="none" w="med" len="med"/>
              <a:tailEnd type="none" w="med" len="med"/>
            </a:ln>
          </p:spPr>
        </p:sp>
        <p:sp>
          <p:nvSpPr>
            <p:cNvPr id="76901" name="Line 300"/>
            <p:cNvSpPr/>
            <p:nvPr/>
          </p:nvSpPr>
          <p:spPr>
            <a:xfrm>
              <a:off x="5949" y="3670"/>
              <a:ext cx="21" cy="1"/>
            </a:xfrm>
            <a:prstGeom prst="line">
              <a:avLst/>
            </a:prstGeom>
            <a:ln w="12700" cap="flat" cmpd="sng">
              <a:solidFill>
                <a:srgbClr val="000000"/>
              </a:solidFill>
              <a:prstDash val="solid"/>
              <a:headEnd type="none" w="med" len="med"/>
              <a:tailEnd type="none" w="med" len="med"/>
            </a:ln>
          </p:spPr>
        </p:sp>
        <p:sp>
          <p:nvSpPr>
            <p:cNvPr id="76902" name="Line 301"/>
            <p:cNvSpPr/>
            <p:nvPr/>
          </p:nvSpPr>
          <p:spPr>
            <a:xfrm>
              <a:off x="6070" y="3670"/>
              <a:ext cx="20" cy="1"/>
            </a:xfrm>
            <a:prstGeom prst="line">
              <a:avLst/>
            </a:prstGeom>
            <a:ln w="12700" cap="flat" cmpd="sng">
              <a:solidFill>
                <a:srgbClr val="000000"/>
              </a:solidFill>
              <a:prstDash val="solid"/>
              <a:headEnd type="none" w="med" len="med"/>
              <a:tailEnd type="none" w="med" len="med"/>
            </a:ln>
          </p:spPr>
        </p:sp>
        <p:sp>
          <p:nvSpPr>
            <p:cNvPr id="76903" name="Line 302"/>
            <p:cNvSpPr/>
            <p:nvPr/>
          </p:nvSpPr>
          <p:spPr>
            <a:xfrm>
              <a:off x="6191" y="3670"/>
              <a:ext cx="20" cy="1"/>
            </a:xfrm>
            <a:prstGeom prst="line">
              <a:avLst/>
            </a:prstGeom>
            <a:ln w="12700" cap="flat" cmpd="sng">
              <a:solidFill>
                <a:srgbClr val="000000"/>
              </a:solidFill>
              <a:prstDash val="solid"/>
              <a:headEnd type="none" w="med" len="med"/>
              <a:tailEnd type="none" w="med" len="med"/>
            </a:ln>
          </p:spPr>
        </p:sp>
        <p:sp>
          <p:nvSpPr>
            <p:cNvPr id="76904" name="Line 303"/>
            <p:cNvSpPr/>
            <p:nvPr/>
          </p:nvSpPr>
          <p:spPr>
            <a:xfrm>
              <a:off x="6312" y="3670"/>
              <a:ext cx="20" cy="1"/>
            </a:xfrm>
            <a:prstGeom prst="line">
              <a:avLst/>
            </a:prstGeom>
            <a:ln w="12700" cap="flat" cmpd="sng">
              <a:solidFill>
                <a:srgbClr val="000000"/>
              </a:solidFill>
              <a:prstDash val="solid"/>
              <a:headEnd type="none" w="med" len="med"/>
              <a:tailEnd type="none" w="med" len="med"/>
            </a:ln>
          </p:spPr>
        </p:sp>
        <p:sp>
          <p:nvSpPr>
            <p:cNvPr id="76905" name="Line 304"/>
            <p:cNvSpPr/>
            <p:nvPr/>
          </p:nvSpPr>
          <p:spPr>
            <a:xfrm>
              <a:off x="6433" y="3670"/>
              <a:ext cx="20" cy="1"/>
            </a:xfrm>
            <a:prstGeom prst="line">
              <a:avLst/>
            </a:prstGeom>
            <a:ln w="12700" cap="flat" cmpd="sng">
              <a:solidFill>
                <a:srgbClr val="000000"/>
              </a:solidFill>
              <a:prstDash val="solid"/>
              <a:headEnd type="none" w="med" len="med"/>
              <a:tailEnd type="none" w="med" len="med"/>
            </a:ln>
          </p:spPr>
        </p:sp>
        <p:sp>
          <p:nvSpPr>
            <p:cNvPr id="76906" name="Rectangle 305"/>
            <p:cNvSpPr/>
            <p:nvPr/>
          </p:nvSpPr>
          <p:spPr>
            <a:xfrm>
              <a:off x="5539" y="3468"/>
              <a:ext cx="187"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P</a:t>
              </a:r>
              <a:endParaRPr lang="en-US" altLang="zh-CN" i="0" dirty="0">
                <a:latin typeface="Times New Roman" panose="02020603050405020304" pitchFamily="18" charset="0"/>
              </a:endParaRPr>
            </a:p>
          </p:txBody>
        </p:sp>
        <p:sp>
          <p:nvSpPr>
            <p:cNvPr id="76907" name="Rectangle 306"/>
            <p:cNvSpPr/>
            <p:nvPr/>
          </p:nvSpPr>
          <p:spPr>
            <a:xfrm>
              <a:off x="5725" y="3418"/>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o</a:t>
              </a:r>
              <a:endParaRPr lang="en-US" altLang="zh-CN" i="0" dirty="0">
                <a:latin typeface="Times New Roman" panose="02020603050405020304" pitchFamily="18" charset="0"/>
              </a:endParaRPr>
            </a:p>
          </p:txBody>
        </p:sp>
        <p:sp>
          <p:nvSpPr>
            <p:cNvPr id="76908" name="Rectangle 307"/>
            <p:cNvSpPr/>
            <p:nvPr/>
          </p:nvSpPr>
          <p:spPr>
            <a:xfrm>
              <a:off x="5826" y="3647"/>
              <a:ext cx="14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G</a:t>
              </a:r>
              <a:endParaRPr lang="en-US" altLang="zh-CN" i="0" dirty="0">
                <a:latin typeface="Times New Roman" panose="02020603050405020304" pitchFamily="18" charset="0"/>
              </a:endParaRPr>
            </a:p>
          </p:txBody>
        </p:sp>
        <p:sp>
          <p:nvSpPr>
            <p:cNvPr id="76909" name="Rectangle 308"/>
            <p:cNvSpPr/>
            <p:nvPr/>
          </p:nvSpPr>
          <p:spPr>
            <a:xfrm>
              <a:off x="5965" y="364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10" name="Rectangle 309"/>
            <p:cNvSpPr/>
            <p:nvPr/>
          </p:nvSpPr>
          <p:spPr>
            <a:xfrm>
              <a:off x="2901" y="4008"/>
              <a:ext cx="187"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P</a:t>
              </a:r>
              <a:endParaRPr lang="en-US" altLang="zh-CN" i="0" dirty="0">
                <a:latin typeface="Times New Roman" panose="02020603050405020304" pitchFamily="18" charset="0"/>
              </a:endParaRPr>
            </a:p>
          </p:txBody>
        </p:sp>
        <p:sp>
          <p:nvSpPr>
            <p:cNvPr id="76911" name="Rectangle 310"/>
            <p:cNvSpPr/>
            <p:nvPr/>
          </p:nvSpPr>
          <p:spPr>
            <a:xfrm>
              <a:off x="3086" y="3958"/>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o</a:t>
              </a:r>
              <a:endParaRPr lang="en-US" altLang="zh-CN" i="0" dirty="0">
                <a:latin typeface="Times New Roman" panose="02020603050405020304" pitchFamily="18" charset="0"/>
              </a:endParaRPr>
            </a:p>
          </p:txBody>
        </p:sp>
        <p:sp>
          <p:nvSpPr>
            <p:cNvPr id="76912" name="Rectangle 311"/>
            <p:cNvSpPr/>
            <p:nvPr/>
          </p:nvSpPr>
          <p:spPr>
            <a:xfrm>
              <a:off x="3187" y="4186"/>
              <a:ext cx="12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13" name="Rectangle 312"/>
            <p:cNvSpPr/>
            <p:nvPr/>
          </p:nvSpPr>
          <p:spPr>
            <a:xfrm>
              <a:off x="3306" y="4186"/>
              <a:ext cx="40"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l</a:t>
              </a:r>
              <a:endParaRPr lang="en-US" altLang="zh-CN" i="0" dirty="0">
                <a:latin typeface="Times New Roman" panose="02020603050405020304" pitchFamily="18" charset="0"/>
              </a:endParaRPr>
            </a:p>
          </p:txBody>
        </p:sp>
        <p:sp>
          <p:nvSpPr>
            <p:cNvPr id="76914" name="Rectangle 313"/>
            <p:cNvSpPr/>
            <p:nvPr/>
          </p:nvSpPr>
          <p:spPr>
            <a:xfrm>
              <a:off x="3200" y="7185"/>
              <a:ext cx="187"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15" name="Rectangle 314"/>
            <p:cNvSpPr/>
            <p:nvPr/>
          </p:nvSpPr>
          <p:spPr>
            <a:xfrm>
              <a:off x="3386" y="7185"/>
              <a:ext cx="6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l</a:t>
              </a:r>
              <a:endParaRPr lang="en-US" altLang="zh-CN" i="0" dirty="0">
                <a:latin typeface="Times New Roman" panose="02020603050405020304" pitchFamily="18" charset="0"/>
              </a:endParaRPr>
            </a:p>
          </p:txBody>
        </p:sp>
        <p:sp>
          <p:nvSpPr>
            <p:cNvPr id="76916" name="Rectangle 315"/>
            <p:cNvSpPr/>
            <p:nvPr/>
          </p:nvSpPr>
          <p:spPr>
            <a:xfrm>
              <a:off x="5915" y="4353"/>
              <a:ext cx="218"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G</a:t>
              </a:r>
              <a:endParaRPr lang="en-US" altLang="zh-CN" i="0" dirty="0">
                <a:latin typeface="Times New Roman" panose="02020603050405020304" pitchFamily="18" charset="0"/>
              </a:endParaRPr>
            </a:p>
          </p:txBody>
        </p:sp>
        <p:sp>
          <p:nvSpPr>
            <p:cNvPr id="76917" name="Rectangle 316"/>
            <p:cNvSpPr/>
            <p:nvPr/>
          </p:nvSpPr>
          <p:spPr>
            <a:xfrm>
              <a:off x="6132" y="4353"/>
              <a:ext cx="156"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a</a:t>
              </a:r>
              <a:endParaRPr lang="en-US" altLang="zh-CN" i="0" dirty="0">
                <a:latin typeface="Times New Roman" panose="02020603050405020304" pitchFamily="18" charset="0"/>
              </a:endParaRPr>
            </a:p>
          </p:txBody>
        </p:sp>
        <p:sp>
          <p:nvSpPr>
            <p:cNvPr id="76918" name="Rectangle 317"/>
            <p:cNvSpPr/>
            <p:nvPr/>
          </p:nvSpPr>
          <p:spPr>
            <a:xfrm>
              <a:off x="3815" y="1609"/>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H</a:t>
              </a:r>
              <a:endParaRPr lang="en-US" altLang="zh-CN" i="0" dirty="0">
                <a:latin typeface="Times New Roman" panose="02020603050405020304" pitchFamily="18" charset="0"/>
              </a:endParaRPr>
            </a:p>
          </p:txBody>
        </p:sp>
        <p:sp>
          <p:nvSpPr>
            <p:cNvPr id="76919" name="Rectangle 318"/>
            <p:cNvSpPr/>
            <p:nvPr/>
          </p:nvSpPr>
          <p:spPr>
            <a:xfrm>
              <a:off x="4016" y="1787"/>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sp>
          <p:nvSpPr>
            <p:cNvPr id="76920" name="Rectangle 319"/>
            <p:cNvSpPr/>
            <p:nvPr/>
          </p:nvSpPr>
          <p:spPr>
            <a:xfrm>
              <a:off x="3875" y="2029"/>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N</a:t>
              </a:r>
              <a:endParaRPr lang="en-US" altLang="zh-CN" i="0" dirty="0">
                <a:latin typeface="Times New Roman" panose="02020603050405020304" pitchFamily="18" charset="0"/>
              </a:endParaRPr>
            </a:p>
          </p:txBody>
        </p:sp>
        <p:sp>
          <p:nvSpPr>
            <p:cNvPr id="76921" name="Rectangle 320"/>
            <p:cNvSpPr/>
            <p:nvPr/>
          </p:nvSpPr>
          <p:spPr>
            <a:xfrm>
              <a:off x="4077" y="2029"/>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H</a:t>
              </a:r>
              <a:endParaRPr lang="en-US" altLang="zh-CN" i="0" dirty="0">
                <a:latin typeface="Times New Roman" panose="02020603050405020304" pitchFamily="18" charset="0"/>
              </a:endParaRPr>
            </a:p>
          </p:txBody>
        </p:sp>
        <p:sp>
          <p:nvSpPr>
            <p:cNvPr id="76922" name="Rectangle 321"/>
            <p:cNvSpPr/>
            <p:nvPr/>
          </p:nvSpPr>
          <p:spPr>
            <a:xfrm>
              <a:off x="4278" y="2208"/>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3</a:t>
              </a:r>
              <a:endParaRPr lang="en-US" altLang="zh-CN" i="0" dirty="0">
                <a:latin typeface="Times New Roman" panose="02020603050405020304" pitchFamily="18" charset="0"/>
              </a:endParaRPr>
            </a:p>
          </p:txBody>
        </p:sp>
        <p:sp>
          <p:nvSpPr>
            <p:cNvPr id="76923" name="Rectangle 322"/>
            <p:cNvSpPr/>
            <p:nvPr/>
          </p:nvSpPr>
          <p:spPr>
            <a:xfrm>
              <a:off x="3815" y="3064"/>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C</a:t>
              </a:r>
              <a:endParaRPr lang="en-US" altLang="zh-CN" i="0" dirty="0">
                <a:latin typeface="Times New Roman" panose="02020603050405020304" pitchFamily="18" charset="0"/>
              </a:endParaRPr>
            </a:p>
          </p:txBody>
        </p:sp>
        <p:sp>
          <p:nvSpPr>
            <p:cNvPr id="76924" name="Rectangle 323"/>
            <p:cNvSpPr/>
            <p:nvPr/>
          </p:nvSpPr>
          <p:spPr>
            <a:xfrm>
              <a:off x="4016" y="3064"/>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H</a:t>
              </a:r>
              <a:endParaRPr lang="en-US" altLang="zh-CN" i="0" dirty="0">
                <a:latin typeface="Times New Roman" panose="02020603050405020304" pitchFamily="18" charset="0"/>
              </a:endParaRPr>
            </a:p>
          </p:txBody>
        </p:sp>
        <p:sp>
          <p:nvSpPr>
            <p:cNvPr id="76925" name="Rectangle 324"/>
            <p:cNvSpPr/>
            <p:nvPr/>
          </p:nvSpPr>
          <p:spPr>
            <a:xfrm>
              <a:off x="4218" y="3242"/>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4</a:t>
              </a:r>
              <a:endParaRPr lang="en-US" altLang="zh-CN" i="0" dirty="0">
                <a:latin typeface="Times New Roman" panose="02020603050405020304" pitchFamily="18" charset="0"/>
              </a:endParaRPr>
            </a:p>
          </p:txBody>
        </p:sp>
        <p:sp>
          <p:nvSpPr>
            <p:cNvPr id="76926" name="Rectangle 325"/>
            <p:cNvSpPr/>
            <p:nvPr/>
          </p:nvSpPr>
          <p:spPr>
            <a:xfrm>
              <a:off x="3936" y="2568"/>
              <a:ext cx="203" cy="322"/>
            </a:xfrm>
            <a:prstGeom prst="rect">
              <a:avLst/>
            </a:prstGeom>
            <a:noFill/>
            <a:ln w="9525">
              <a:noFill/>
            </a:ln>
          </p:spPr>
          <p:txBody>
            <a:bodyPr lIns="0" tIns="0" rIns="0" bIns="0"/>
            <a:lstStyle/>
            <a:p>
              <a:pPr algn="just"/>
              <a:r>
                <a:rPr lang="en-US" altLang="zh-CN" sz="1400" i="0" dirty="0">
                  <a:solidFill>
                    <a:srgbClr val="000000"/>
                  </a:solidFill>
                  <a:latin typeface="Times New Roman" panose="02020603050405020304" pitchFamily="18" charset="0"/>
                </a:rPr>
                <a:t>N</a:t>
              </a:r>
              <a:endParaRPr lang="en-US" altLang="zh-CN" i="0" dirty="0">
                <a:latin typeface="Times New Roman" panose="02020603050405020304" pitchFamily="18" charset="0"/>
              </a:endParaRPr>
            </a:p>
          </p:txBody>
        </p:sp>
        <p:sp>
          <p:nvSpPr>
            <p:cNvPr id="76927" name="Rectangle 326"/>
            <p:cNvSpPr/>
            <p:nvPr/>
          </p:nvSpPr>
          <p:spPr>
            <a:xfrm>
              <a:off x="4137" y="2746"/>
              <a:ext cx="101" cy="207"/>
            </a:xfrm>
            <a:prstGeom prst="rect">
              <a:avLst/>
            </a:prstGeom>
            <a:noFill/>
            <a:ln w="9525">
              <a:noFill/>
            </a:ln>
          </p:spPr>
          <p:txBody>
            <a:bodyPr lIns="0" tIns="0" rIns="0" bIns="0"/>
            <a:lstStyle/>
            <a:p>
              <a:pPr algn="just"/>
              <a:r>
                <a:rPr lang="en-US" altLang="zh-CN" sz="900" i="0" dirty="0">
                  <a:solidFill>
                    <a:srgbClr val="000000"/>
                  </a:solidFill>
                  <a:latin typeface="Times New Roman" panose="02020603050405020304" pitchFamily="18" charset="0"/>
                </a:rPr>
                <a:t>2</a:t>
              </a:r>
              <a:endParaRPr lang="en-US" altLang="zh-CN" i="0" dirty="0">
                <a:latin typeface="Times New Roman" panose="02020603050405020304" pitchFamily="18" charset="0"/>
              </a:endParaRPr>
            </a:p>
          </p:txBody>
        </p:sp>
      </p:grpSp>
      <p:sp>
        <p:nvSpPr>
          <p:cNvPr id="77827" name="Text Box 327"/>
          <p:cNvSpPr txBox="1">
            <a:spLocks noChangeArrowheads="1"/>
          </p:cNvSpPr>
          <p:nvPr/>
        </p:nvSpPr>
        <p:spPr bwMode="auto">
          <a:xfrm>
            <a:off x="4067175" y="2349500"/>
            <a:ext cx="571500" cy="2573338"/>
          </a:xfrm>
          <a:prstGeom prst="rect">
            <a:avLst/>
          </a:prstGeom>
          <a:solidFill>
            <a:schemeClr val="bg1">
              <a:alpha val="90979"/>
            </a:schemeClr>
          </a:solidFill>
          <a:ln w="9525">
            <a:solidFill>
              <a:schemeClr val="bg1"/>
            </a:solidFill>
            <a:miter lim="800000"/>
          </a:ln>
        </p:spPr>
        <p:txBody>
          <a:bodyPr vert="vert270"/>
          <a:lstStyle/>
          <a:p>
            <a:pPr marR="0" defTabSz="914400">
              <a:buClrTx/>
              <a:buSzTx/>
              <a:buFontTx/>
              <a:defRPr/>
            </a:pPr>
            <a:r>
              <a:rPr kumimoji="1" lang="en-US" altLang="zh-CN" sz="2200" i="0" kern="1200" cap="none" spc="0" normalizeH="0" baseline="0" noProof="0" dirty="0" smtClean="0">
                <a:latin typeface="Times New Roman" panose="02020603050405020304" pitchFamily="18" charset="0"/>
                <a:ea typeface="宋体" panose="02010600030101010101" pitchFamily="2" charset="-122"/>
                <a:cs typeface="+mn-cs"/>
              </a:rPr>
              <a:t>partial pressure (</a:t>
            </a:r>
            <a:r>
              <a:rPr kumimoji="1" lang="en-US" altLang="zh-CN" sz="2200" i="0" kern="1200" cap="none" spc="0" normalizeH="0" baseline="0" noProof="0" dirty="0" err="1" smtClean="0">
                <a:latin typeface="Times New Roman" panose="02020603050405020304" pitchFamily="18" charset="0"/>
                <a:ea typeface="宋体" panose="02010600030101010101" pitchFamily="2" charset="-122"/>
                <a:cs typeface="+mn-cs"/>
              </a:rPr>
              <a:t>atm</a:t>
            </a:r>
            <a:r>
              <a:rPr kumimoji="1" lang="en-US" altLang="zh-CN" sz="2200" i="0" kern="1200" cap="none" spc="0" normalizeH="0" baseline="0" noProof="0" dirty="0" smtClean="0">
                <a:latin typeface="Times New Roman" panose="02020603050405020304" pitchFamily="18" charset="0"/>
                <a:ea typeface="宋体" panose="02010600030101010101" pitchFamily="2" charset="-122"/>
                <a:cs typeface="+mn-cs"/>
              </a:rPr>
              <a:t>)</a:t>
            </a:r>
            <a:endParaRPr kumimoji="1" lang="en-US" altLang="zh-CN" sz="2200" i="0" kern="1200" cap="none" spc="0" normalizeH="0" baseline="0" noProof="0" dirty="0" smtClean="0">
              <a:latin typeface="Times New Roman" panose="02020603050405020304" pitchFamily="18" charset="0"/>
              <a:ea typeface="宋体" panose="02010600030101010101" pitchFamily="2" charset="-122"/>
              <a:cs typeface="+mn-cs"/>
            </a:endParaRPr>
          </a:p>
          <a:p>
            <a:pPr marR="0" defTabSz="914400">
              <a:buClrTx/>
              <a:buSzTx/>
              <a:buFontTx/>
              <a:defRPr/>
            </a:pPr>
            <a:endParaRPr kumimoji="1" lang="en-US" altLang="zh-CN" sz="1000" i="0" kern="1200" cap="none" spc="0" normalizeH="0" baseline="0" noProof="0" dirty="0" smtClean="0">
              <a:latin typeface="Times New Roman" panose="02020603050405020304" pitchFamily="18" charset="0"/>
              <a:ea typeface="宋体" panose="02010600030101010101" pitchFamily="2" charset="-122"/>
              <a:cs typeface="+mn-cs"/>
            </a:endParaRPr>
          </a:p>
          <a:p>
            <a:pPr marR="0" defTabSz="914400">
              <a:buClrTx/>
              <a:buSzTx/>
              <a:buFontTx/>
              <a:defRPr/>
            </a:pPr>
            <a:endParaRPr kumimoji="1" lang="en-US" altLang="zh-CN" sz="1000" i="0" kern="1200" cap="none" spc="0" normalizeH="0" baseline="0" noProof="0" dirty="0" smtClean="0">
              <a:latin typeface="Times New Roman" panose="02020603050405020304" pitchFamily="18" charset="0"/>
              <a:ea typeface="宋体" panose="02010600030101010101" pitchFamily="2" charset="-122"/>
              <a:cs typeface="+mn-cs"/>
            </a:endParaRPr>
          </a:p>
          <a:p>
            <a:pPr marR="0" defTabSz="914400">
              <a:buClrTx/>
              <a:buSzTx/>
              <a:buFontTx/>
              <a:defRPr/>
            </a:pPr>
            <a:endParaRPr kumimoji="1" lang="en-US" altLang="zh-CN" i="0" kern="1200" cap="none" spc="0" normalizeH="0" baseline="0" noProof="0" dirty="0" smtClean="0">
              <a:latin typeface="Times New Roman" panose="02020603050405020304" pitchFamily="18" charset="0"/>
              <a:ea typeface="宋体" panose="02010600030101010101" pitchFamily="2" charset="-122"/>
              <a:cs typeface="+mn-cs"/>
            </a:endParaRPr>
          </a:p>
        </p:txBody>
      </p:sp>
      <p:sp>
        <p:nvSpPr>
          <p:cNvPr id="76804" name="Text Box 328"/>
          <p:cNvSpPr txBox="1"/>
          <p:nvPr/>
        </p:nvSpPr>
        <p:spPr>
          <a:xfrm>
            <a:off x="7164388" y="6308725"/>
            <a:ext cx="1368425" cy="461665"/>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Fig. 2(a) </a:t>
            </a:r>
            <a:endParaRPr lang="en-US" altLang="zh-CN" i="0" dirty="0">
              <a:latin typeface="Times New Roman" panose="02020603050405020304" pitchFamily="18" charset="0"/>
            </a:endParaRPr>
          </a:p>
        </p:txBody>
      </p:sp>
      <p:sp>
        <p:nvSpPr>
          <p:cNvPr id="76805" name="Text Box 329"/>
          <p:cNvSpPr txBox="1"/>
          <p:nvPr/>
        </p:nvSpPr>
        <p:spPr>
          <a:xfrm>
            <a:off x="0" y="142875"/>
            <a:ext cx="4143375" cy="6524625"/>
          </a:xfrm>
          <a:prstGeom prst="rect">
            <a:avLst/>
          </a:prstGeom>
          <a:solidFill>
            <a:srgbClr val="FF99CC"/>
          </a:solidFill>
          <a:ln w="9525">
            <a:noFill/>
          </a:ln>
        </p:spPr>
        <p:txBody>
          <a:bodyPr>
            <a:spAutoFit/>
          </a:bodyPr>
          <a:lstStyle/>
          <a:p>
            <a:pPr>
              <a:lnSpc>
                <a:spcPct val="90000"/>
              </a:lnSpc>
              <a:spcBef>
                <a:spcPct val="50000"/>
              </a:spcBef>
            </a:pPr>
            <a:r>
              <a:rPr lang="en-GB" altLang="zh-CN" sz="2000" i="0" dirty="0">
                <a:latin typeface="Times New Roman" panose="02020603050405020304" pitchFamily="18" charset="0"/>
              </a:rPr>
              <a:t>Fig. 2 (a) shows the equilibrium partial pressure of gaseous species over AlxGa1-xN alloys. </a:t>
            </a:r>
            <a:endParaRPr lang="en-GB" altLang="zh-CN" sz="2000" i="0" dirty="0">
              <a:latin typeface="Times New Roman" panose="02020603050405020304" pitchFamily="18" charset="0"/>
            </a:endParaRPr>
          </a:p>
          <a:p>
            <a:pPr>
              <a:lnSpc>
                <a:spcPct val="90000"/>
              </a:lnSpc>
              <a:spcBef>
                <a:spcPct val="50000"/>
              </a:spcBef>
            </a:pPr>
            <a:r>
              <a:rPr lang="en-GB" altLang="zh-CN" sz="2000" i="0" dirty="0">
                <a:latin typeface="Times New Roman" panose="02020603050405020304" pitchFamily="18" charset="0"/>
              </a:rPr>
              <a:t>The equilibrium partial pressures of Ga and Al change with the solid composition. </a:t>
            </a:r>
            <a:endParaRPr lang="en-GB" altLang="zh-CN" sz="2000" i="0" dirty="0">
              <a:latin typeface="Times New Roman" panose="02020603050405020304" pitchFamily="18" charset="0"/>
            </a:endParaRPr>
          </a:p>
          <a:p>
            <a:pPr>
              <a:lnSpc>
                <a:spcPct val="90000"/>
              </a:lnSpc>
              <a:spcBef>
                <a:spcPct val="50000"/>
              </a:spcBef>
            </a:pPr>
            <a:r>
              <a:rPr lang="en-GB" altLang="zh-CN" sz="2000" i="0" dirty="0">
                <a:latin typeface="Times New Roman" panose="02020603050405020304" pitchFamily="18" charset="0"/>
              </a:rPr>
              <a:t>The dotted lines show the </a:t>
            </a:r>
            <a:r>
              <a:rPr lang="en-GB" altLang="zh-CN" sz="2000" b="1" i="0" dirty="0">
                <a:solidFill>
                  <a:schemeClr val="bg1"/>
                </a:solidFill>
                <a:latin typeface="Times New Roman" panose="02020603050405020304" pitchFamily="18" charset="0"/>
              </a:rPr>
              <a:t>vapor pressure</a:t>
            </a:r>
            <a:r>
              <a:rPr lang="en-GB" altLang="zh-CN" sz="2000" i="0" dirty="0">
                <a:latin typeface="Times New Roman" panose="02020603050405020304" pitchFamily="18" charset="0"/>
              </a:rPr>
              <a:t> of pure metal Al and Ga, P</a:t>
            </a:r>
            <a:r>
              <a:rPr lang="en-GB" altLang="zh-CN" sz="2000" i="0" baseline="30000" dirty="0">
                <a:latin typeface="Times New Roman" panose="02020603050405020304" pitchFamily="18" charset="0"/>
              </a:rPr>
              <a:t>o</a:t>
            </a:r>
            <a:r>
              <a:rPr lang="en-GB" altLang="zh-CN" sz="2000" i="0" baseline="-25000" dirty="0">
                <a:latin typeface="Times New Roman" panose="02020603050405020304" pitchFamily="18" charset="0"/>
              </a:rPr>
              <a:t>Al </a:t>
            </a:r>
            <a:r>
              <a:rPr lang="en-GB" altLang="zh-CN" sz="2000" i="0" dirty="0">
                <a:latin typeface="Times New Roman" panose="02020603050405020304" pitchFamily="18" charset="0"/>
              </a:rPr>
              <a:t>and P</a:t>
            </a:r>
            <a:r>
              <a:rPr lang="en-GB" altLang="zh-CN" sz="2000" i="0" baseline="30000" dirty="0">
                <a:latin typeface="Times New Roman" panose="02020603050405020304" pitchFamily="18" charset="0"/>
              </a:rPr>
              <a:t>o</a:t>
            </a:r>
            <a:r>
              <a:rPr lang="en-GB" altLang="zh-CN" sz="2000" i="0" baseline="-25000" dirty="0">
                <a:latin typeface="Times New Roman" panose="02020603050405020304" pitchFamily="18" charset="0"/>
              </a:rPr>
              <a:t>Ga</a:t>
            </a:r>
            <a:r>
              <a:rPr lang="en-GB" altLang="zh-CN" sz="2000" i="0" dirty="0">
                <a:latin typeface="Times New Roman" panose="02020603050405020304" pitchFamily="18" charset="0"/>
              </a:rPr>
              <a:t>, respectively. </a:t>
            </a:r>
            <a:endParaRPr lang="en-GB" altLang="zh-CN" sz="2000" i="0" dirty="0">
              <a:latin typeface="Times New Roman" panose="02020603050405020304" pitchFamily="18" charset="0"/>
            </a:endParaRPr>
          </a:p>
          <a:p>
            <a:pPr>
              <a:lnSpc>
                <a:spcPct val="90000"/>
              </a:lnSpc>
              <a:spcBef>
                <a:spcPct val="50000"/>
              </a:spcBef>
            </a:pPr>
            <a:r>
              <a:rPr lang="en-GB" altLang="zh-CN" sz="2000" i="0" dirty="0">
                <a:latin typeface="Times New Roman" panose="02020603050405020304" pitchFamily="18" charset="0"/>
              </a:rPr>
              <a:t>It can be seen that </a:t>
            </a:r>
            <a:r>
              <a:rPr lang="en-GB" altLang="zh-CN" sz="2000" b="1" i="0" dirty="0">
                <a:solidFill>
                  <a:schemeClr val="bg1"/>
                </a:solidFill>
                <a:latin typeface="Times New Roman" panose="02020603050405020304" pitchFamily="18" charset="0"/>
              </a:rPr>
              <a:t>the equilibrium partial pressure</a:t>
            </a:r>
            <a:r>
              <a:rPr lang="en-GB" altLang="zh-CN" sz="2000" i="0" dirty="0">
                <a:latin typeface="Times New Roman" panose="02020603050405020304" pitchFamily="18" charset="0"/>
              </a:rPr>
              <a:t> of Al is significantly lower than that of Ga</a:t>
            </a:r>
            <a:r>
              <a:rPr lang="en-US" altLang="zh-CN" sz="2000" i="0" dirty="0">
                <a:latin typeface="Times New Roman" panose="02020603050405020304" pitchFamily="18" charset="0"/>
              </a:rPr>
              <a:t>, which lead to the preferential Al incorporation into the Al</a:t>
            </a:r>
            <a:r>
              <a:rPr lang="en-US" altLang="zh-CN" sz="2000" i="0" baseline="-25000" dirty="0">
                <a:latin typeface="Times New Roman" panose="02020603050405020304" pitchFamily="18" charset="0"/>
              </a:rPr>
              <a:t>x</a:t>
            </a:r>
            <a:r>
              <a:rPr lang="en-US" altLang="zh-CN" sz="2000" i="0" dirty="0">
                <a:latin typeface="Times New Roman" panose="02020603050405020304" pitchFamily="18" charset="0"/>
              </a:rPr>
              <a:t>Ga</a:t>
            </a:r>
            <a:r>
              <a:rPr lang="en-US" altLang="zh-CN" sz="2000" i="0" baseline="-25000" dirty="0">
                <a:latin typeface="Times New Roman" panose="02020603050405020304" pitchFamily="18" charset="0"/>
              </a:rPr>
              <a:t>1-x</a:t>
            </a:r>
            <a:r>
              <a:rPr lang="en-US" altLang="zh-CN" sz="2000" i="0" dirty="0">
                <a:latin typeface="Times New Roman" panose="02020603050405020304" pitchFamily="18" charset="0"/>
              </a:rPr>
              <a:t>N alloy. </a:t>
            </a:r>
            <a:endParaRPr lang="en-US" altLang="zh-CN" sz="2000" i="0" dirty="0">
              <a:latin typeface="Times New Roman" panose="02020603050405020304" pitchFamily="18" charset="0"/>
            </a:endParaRPr>
          </a:p>
          <a:p>
            <a:pPr>
              <a:lnSpc>
                <a:spcPct val="90000"/>
              </a:lnSpc>
              <a:spcBef>
                <a:spcPct val="50000"/>
              </a:spcBef>
            </a:pPr>
            <a:r>
              <a:rPr lang="en-GB" altLang="zh-CN" sz="2000" i="0" dirty="0">
                <a:latin typeface="Times New Roman" panose="02020603050405020304" pitchFamily="18" charset="0"/>
              </a:rPr>
              <a:t>It is worth while to point out that the </a:t>
            </a:r>
            <a:r>
              <a:rPr lang="en-GB" altLang="zh-CN" sz="2000" b="1" i="0" dirty="0">
                <a:solidFill>
                  <a:srgbClr val="3333CC"/>
                </a:solidFill>
                <a:latin typeface="Times New Roman" panose="02020603050405020304" pitchFamily="18" charset="0"/>
              </a:rPr>
              <a:t>equilibrium partial pressures of Ga or Al are smaller than the vapor pressure of Ga or Al. So that there is no Ga or Al droplets deposited on the substrate under most commonly used growth conditions. </a:t>
            </a:r>
            <a:endParaRPr lang="en-US" altLang="zh-CN" sz="2000" b="1" i="0" dirty="0">
              <a:solidFill>
                <a:srgbClr val="3333CC"/>
              </a:solidFill>
              <a:latin typeface="Times New Roman" panose="02020603050405020304" pitchFamily="18" charset="0"/>
            </a:endParaRPr>
          </a:p>
        </p:txBody>
      </p:sp>
      <p:sp>
        <p:nvSpPr>
          <p:cNvPr id="76806" name="灯片编号占位符 326"/>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4"/>
          <p:cNvSpPr txBox="1"/>
          <p:nvPr/>
        </p:nvSpPr>
        <p:spPr>
          <a:xfrm>
            <a:off x="250825" y="549275"/>
            <a:ext cx="3313113" cy="5632450"/>
          </a:xfrm>
          <a:prstGeom prst="rect">
            <a:avLst/>
          </a:prstGeom>
          <a:solidFill>
            <a:srgbClr val="FF99CC"/>
          </a:solidFill>
          <a:ln w="9525">
            <a:noFill/>
          </a:ln>
        </p:spPr>
        <p:txBody>
          <a:bodyPr>
            <a:spAutoFit/>
          </a:bodyPr>
          <a:lstStyle/>
          <a:p>
            <a:pPr>
              <a:spcBef>
                <a:spcPct val="50000"/>
              </a:spcBef>
            </a:pPr>
            <a:r>
              <a:rPr lang="en-US" altLang="zh-CN" i="0" dirty="0">
                <a:latin typeface="Times New Roman" panose="02020603050405020304" pitchFamily="18" charset="0"/>
              </a:rPr>
              <a:t> Fig. </a:t>
            </a:r>
            <a:r>
              <a:rPr lang="en-GB" altLang="zh-CN" i="0" dirty="0">
                <a:latin typeface="Times New Roman" panose="02020603050405020304" pitchFamily="18" charset="0"/>
              </a:rPr>
              <a:t>2 (b) </a:t>
            </a:r>
            <a:r>
              <a:rPr lang="en-US" altLang="zh-CN" i="0" dirty="0">
                <a:latin typeface="Times New Roman" panose="02020603050405020304" pitchFamily="18" charset="0"/>
              </a:rPr>
              <a:t>shows the equilibrium partial pressure of gaseous species over InxGa1-xN alloys at 750</a:t>
            </a:r>
            <a:r>
              <a:rPr lang="en-GB" altLang="zh-CN" i="0" dirty="0">
                <a:latin typeface="Times New Roman" panose="02020603050405020304" pitchFamily="18" charset="0"/>
              </a:rPr>
              <a:t> </a:t>
            </a:r>
            <a:r>
              <a:rPr lang="en-GB" altLang="zh-CN" i="0" baseline="30000" dirty="0">
                <a:latin typeface="Times New Roman" panose="02020603050405020304" pitchFamily="18" charset="0"/>
              </a:rPr>
              <a:t>o</a:t>
            </a:r>
            <a:r>
              <a:rPr lang="en-GB" altLang="zh-CN" i="0" dirty="0">
                <a:latin typeface="Times New Roman" panose="02020603050405020304" pitchFamily="18" charset="0"/>
              </a:rPr>
              <a:t>C</a:t>
            </a:r>
            <a:r>
              <a:rPr lang="en-US" altLang="zh-CN" i="0" dirty="0">
                <a:latin typeface="Times New Roman" panose="02020603050405020304" pitchFamily="18" charset="0"/>
              </a:rPr>
              <a:t>. </a:t>
            </a:r>
            <a:endParaRPr lang="en-US" altLang="zh-CN"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For comparison, the dotted lines show the vapor pressure of pure In and Ga metal, P</a:t>
            </a:r>
            <a:r>
              <a:rPr lang="en-US" altLang="zh-CN" i="0" baseline="30000" dirty="0">
                <a:latin typeface="Times New Roman" panose="02020603050405020304" pitchFamily="18" charset="0"/>
              </a:rPr>
              <a:t>o</a:t>
            </a:r>
            <a:r>
              <a:rPr lang="en-US" altLang="zh-CN" sz="2000" i="0" baseline="-25000" dirty="0">
                <a:latin typeface="Times New Roman" panose="02020603050405020304" pitchFamily="18" charset="0"/>
              </a:rPr>
              <a:t>In</a:t>
            </a:r>
            <a:r>
              <a:rPr lang="en-US" altLang="zh-CN" sz="2000" i="0" dirty="0">
                <a:latin typeface="Times New Roman" panose="02020603050405020304" pitchFamily="18" charset="0"/>
              </a:rPr>
              <a:t> and P</a:t>
            </a:r>
            <a:r>
              <a:rPr lang="en-US" altLang="zh-CN" i="0" baseline="30000" dirty="0">
                <a:latin typeface="Times New Roman" panose="02020603050405020304" pitchFamily="18" charset="0"/>
              </a:rPr>
              <a:t>o</a:t>
            </a:r>
            <a:r>
              <a:rPr lang="en-US" altLang="zh-CN" sz="2000" i="0" baseline="-25000" dirty="0">
                <a:latin typeface="Times New Roman" panose="02020603050405020304" pitchFamily="18" charset="0"/>
              </a:rPr>
              <a:t>Ga</a:t>
            </a:r>
            <a:r>
              <a:rPr lang="en-US" altLang="zh-CN" sz="2000" i="0" dirty="0">
                <a:latin typeface="Times New Roman" panose="02020603050405020304" pitchFamily="18" charset="0"/>
              </a:rPr>
              <a:t>, respectively.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The general features of the equilibrium partial pressures are similar to that of </a:t>
            </a:r>
            <a:r>
              <a:rPr lang="en-GB" altLang="zh-CN" sz="2000" i="0" dirty="0">
                <a:latin typeface="Times New Roman" panose="02020603050405020304" pitchFamily="18" charset="0"/>
              </a:rPr>
              <a:t>Al</a:t>
            </a:r>
            <a:r>
              <a:rPr lang="en-GB" altLang="zh-CN" sz="2000" i="0" baseline="-25000" dirty="0">
                <a:latin typeface="Times New Roman" panose="02020603050405020304" pitchFamily="18" charset="0"/>
              </a:rPr>
              <a:t>x</a:t>
            </a:r>
            <a:r>
              <a:rPr lang="en-GB" altLang="zh-CN" sz="2000" i="0" dirty="0">
                <a:latin typeface="Times New Roman" panose="02020603050405020304" pitchFamily="18" charset="0"/>
              </a:rPr>
              <a:t>Ga</a:t>
            </a:r>
            <a:r>
              <a:rPr lang="en-GB" altLang="zh-CN" sz="2000" i="0" baseline="-25000" dirty="0">
                <a:latin typeface="Times New Roman" panose="02020603050405020304" pitchFamily="18" charset="0"/>
              </a:rPr>
              <a:t>1-x</a:t>
            </a:r>
            <a:r>
              <a:rPr lang="en-GB" altLang="zh-CN" sz="2000" i="0" dirty="0">
                <a:latin typeface="Times New Roman" panose="02020603050405020304" pitchFamily="18" charset="0"/>
              </a:rPr>
              <a:t>N</a:t>
            </a:r>
            <a:r>
              <a:rPr lang="en-US" altLang="zh-CN" sz="2000" i="0" dirty="0">
                <a:latin typeface="Times New Roman" panose="02020603050405020304" pitchFamily="18" charset="0"/>
              </a:rPr>
              <a:t> (see Fig. 2 (a)), except the partial pressure of In is quite high even very close to the vapor pressure of pure In. </a:t>
            </a:r>
            <a:endParaRPr lang="en-US" altLang="zh-CN" sz="2000" i="0" dirty="0">
              <a:latin typeface="Times New Roman" panose="02020603050405020304" pitchFamily="18" charset="0"/>
            </a:endParaRPr>
          </a:p>
        </p:txBody>
      </p:sp>
      <p:sp>
        <p:nvSpPr>
          <p:cNvPr id="13316" name="Rectangle 6"/>
          <p:cNvSpPr/>
          <p:nvPr/>
        </p:nvSpPr>
        <p:spPr>
          <a:xfrm>
            <a:off x="0" y="42386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3314" name="Object 2"/>
          <p:cNvGraphicFramePr/>
          <p:nvPr/>
        </p:nvGraphicFramePr>
        <p:xfrm>
          <a:off x="3492500" y="188913"/>
          <a:ext cx="5651500" cy="6472237"/>
        </p:xfrm>
        <a:graphic>
          <a:graphicData uri="http://schemas.openxmlformats.org/presentationml/2006/ole">
            <mc:AlternateContent xmlns:mc="http://schemas.openxmlformats.org/markup-compatibility/2006">
              <mc:Choice xmlns:v="urn:schemas-microsoft-com:vml" Requires="v">
                <p:oleObj spid="_x0000_s11282" name="" r:id="rId1" imgW="70037325" imgH="80314800" progId="">
                  <p:embed/>
                </p:oleObj>
              </mc:Choice>
              <mc:Fallback>
                <p:oleObj name="" r:id="rId1" imgW="70037325" imgH="80314800" progId="">
                  <p:embed/>
                  <p:pic>
                    <p:nvPicPr>
                      <p:cNvPr id="0" name="Object 2"/>
                      <p:cNvPicPr/>
                      <p:nvPr/>
                    </p:nvPicPr>
                    <p:blipFill>
                      <a:blip r:embed="rId2"/>
                      <a:stretch>
                        <a:fillRect/>
                      </a:stretch>
                    </p:blipFill>
                    <p:spPr>
                      <a:xfrm>
                        <a:off x="3492500" y="188913"/>
                        <a:ext cx="5651500" cy="6472237"/>
                      </a:xfrm>
                      <a:prstGeom prst="rect">
                        <a:avLst/>
                      </a:prstGeom>
                      <a:noFill/>
                      <a:ln w="38100">
                        <a:noFill/>
                      </a:ln>
                    </p:spPr>
                  </p:pic>
                </p:oleObj>
              </mc:Fallback>
            </mc:AlternateContent>
          </a:graphicData>
        </a:graphic>
      </p:graphicFrame>
      <p:sp>
        <p:nvSpPr>
          <p:cNvPr id="13317" name="Text Box 7"/>
          <p:cNvSpPr txBox="1"/>
          <p:nvPr/>
        </p:nvSpPr>
        <p:spPr>
          <a:xfrm>
            <a:off x="5436096" y="6311901"/>
            <a:ext cx="1993900" cy="461962"/>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Fig. 2(b) </a:t>
            </a:r>
            <a:endParaRPr lang="en-US" altLang="zh-CN" i="0" dirty="0">
              <a:latin typeface="Times New Roman" panose="02020603050405020304" pitchFamily="18" charset="0"/>
            </a:endParaRPr>
          </a:p>
        </p:txBody>
      </p:sp>
      <p:sp>
        <p:nvSpPr>
          <p:cNvPr id="13318"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p:cNvSpPr/>
          <p:nvPr/>
        </p:nvSpPr>
        <p:spPr>
          <a:xfrm>
            <a:off x="0" y="150971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4338" name="Object 2"/>
          <p:cNvGraphicFramePr/>
          <p:nvPr/>
        </p:nvGraphicFramePr>
        <p:xfrm>
          <a:off x="3564255" y="405130"/>
          <a:ext cx="5552440" cy="5482590"/>
        </p:xfrm>
        <a:graphic>
          <a:graphicData uri="http://schemas.openxmlformats.org/presentationml/2006/ole">
            <mc:AlternateContent xmlns:mc="http://schemas.openxmlformats.org/markup-compatibility/2006">
              <mc:Choice xmlns:v="urn:schemas-microsoft-com:vml" Requires="v">
                <p:oleObj spid="_x0000_s12305" name="" r:id="rId1" imgW="70104000" imgH="68379975" progId="">
                  <p:embed/>
                </p:oleObj>
              </mc:Choice>
              <mc:Fallback>
                <p:oleObj name="" r:id="rId1" imgW="70104000" imgH="68379975" progId="">
                  <p:embed/>
                  <p:pic>
                    <p:nvPicPr>
                      <p:cNvPr id="0" name="Object 2"/>
                      <p:cNvPicPr/>
                      <p:nvPr/>
                    </p:nvPicPr>
                    <p:blipFill>
                      <a:blip r:embed="rId2"/>
                      <a:stretch>
                        <a:fillRect/>
                      </a:stretch>
                    </p:blipFill>
                    <p:spPr>
                      <a:xfrm>
                        <a:off x="3564255" y="405130"/>
                        <a:ext cx="5552440" cy="5482590"/>
                      </a:xfrm>
                      <a:prstGeom prst="rect">
                        <a:avLst/>
                      </a:prstGeom>
                      <a:noFill/>
                      <a:ln w="38100">
                        <a:noFill/>
                      </a:ln>
                    </p:spPr>
                  </p:pic>
                </p:oleObj>
              </mc:Fallback>
            </mc:AlternateContent>
          </a:graphicData>
        </a:graphic>
      </p:graphicFrame>
      <p:sp>
        <p:nvSpPr>
          <p:cNvPr id="14340" name="Text Box 6"/>
          <p:cNvSpPr txBox="1"/>
          <p:nvPr/>
        </p:nvSpPr>
        <p:spPr>
          <a:xfrm>
            <a:off x="5795963" y="5919788"/>
            <a:ext cx="1944687" cy="461962"/>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Fig.3 (a)</a:t>
            </a:r>
            <a:endParaRPr lang="en-US" altLang="zh-CN" i="0" dirty="0">
              <a:latin typeface="Times New Roman" panose="02020603050405020304" pitchFamily="18" charset="0"/>
            </a:endParaRPr>
          </a:p>
        </p:txBody>
      </p:sp>
      <p:sp>
        <p:nvSpPr>
          <p:cNvPr id="14341" name="Text Box 7"/>
          <p:cNvSpPr txBox="1"/>
          <p:nvPr/>
        </p:nvSpPr>
        <p:spPr>
          <a:xfrm>
            <a:off x="0" y="0"/>
            <a:ext cx="3671888" cy="6602413"/>
          </a:xfrm>
          <a:prstGeom prst="rect">
            <a:avLst/>
          </a:prstGeom>
          <a:solidFill>
            <a:srgbClr val="FF99CC"/>
          </a:solidFill>
          <a:ln w="9525">
            <a:noFill/>
          </a:ln>
        </p:spPr>
        <p:txBody>
          <a:bodyPr>
            <a:spAutoFit/>
          </a:bodyPr>
          <a:lstStyle/>
          <a:p>
            <a:pPr>
              <a:spcBef>
                <a:spcPct val="50000"/>
              </a:spcBef>
            </a:pPr>
            <a:r>
              <a:rPr lang="en-GB" altLang="zh-CN" sz="1800" i="0" dirty="0">
                <a:latin typeface="Times New Roman" panose="02020603050405020304" pitchFamily="18" charset="0"/>
              </a:rPr>
              <a:t>Fig.3 (a) shows the theoretical curves of Al</a:t>
            </a:r>
            <a:r>
              <a:rPr lang="en-GB" altLang="zh-CN" sz="1800" i="0" baseline="-25000" dirty="0">
                <a:latin typeface="Times New Roman" panose="02020603050405020304" pitchFamily="18" charset="0"/>
              </a:rPr>
              <a:t>x</a:t>
            </a:r>
            <a:r>
              <a:rPr lang="en-GB" altLang="zh-CN" sz="1800" i="0" dirty="0">
                <a:latin typeface="Times New Roman" panose="02020603050405020304" pitchFamily="18" charset="0"/>
              </a:rPr>
              <a:t>Ga</a:t>
            </a:r>
            <a:r>
              <a:rPr lang="en-GB" altLang="zh-CN" sz="1800" i="0" baseline="-25000" dirty="0">
                <a:latin typeface="Times New Roman" panose="02020603050405020304" pitchFamily="18" charset="0"/>
              </a:rPr>
              <a:t>1-x</a:t>
            </a:r>
            <a:r>
              <a:rPr lang="en-GB" altLang="zh-CN" sz="1800" i="0" dirty="0">
                <a:latin typeface="Times New Roman" panose="02020603050405020304" pitchFamily="18" charset="0"/>
              </a:rPr>
              <a:t>N solid composition at different growth temperatures as a function of the input mole ratio of [TMAl]/[TMAl+TMGa]. </a:t>
            </a:r>
            <a:endParaRPr lang="en-GB" altLang="zh-CN" sz="1800" i="0" dirty="0">
              <a:latin typeface="Times New Roman" panose="02020603050405020304" pitchFamily="18" charset="0"/>
            </a:endParaRPr>
          </a:p>
          <a:p>
            <a:pPr>
              <a:spcBef>
                <a:spcPct val="50000"/>
              </a:spcBef>
            </a:pPr>
            <a:r>
              <a:rPr lang="en-GB" altLang="zh-CN" sz="1800" i="0" dirty="0">
                <a:latin typeface="Times New Roman" panose="02020603050405020304" pitchFamily="18" charset="0"/>
              </a:rPr>
              <a:t>At higher temperature (&gt;1000 </a:t>
            </a:r>
            <a:r>
              <a:rPr lang="en-GB" altLang="zh-CN" sz="1800" i="0" baseline="30000" dirty="0">
                <a:latin typeface="Times New Roman" panose="02020603050405020304" pitchFamily="18" charset="0"/>
              </a:rPr>
              <a:t>o</a:t>
            </a:r>
            <a:r>
              <a:rPr lang="en-GB" altLang="zh-CN" sz="1800" i="0" dirty="0">
                <a:latin typeface="Times New Roman" panose="02020603050405020304" pitchFamily="18" charset="0"/>
              </a:rPr>
              <a:t>C), Al shows a str</a:t>
            </a:r>
            <a:r>
              <a:rPr lang="en-US" altLang="zh-CN" sz="1800" i="0" dirty="0">
                <a:latin typeface="Times New Roman" panose="02020603050405020304" pitchFamily="18" charset="0"/>
              </a:rPr>
              <a:t>o</a:t>
            </a:r>
            <a:r>
              <a:rPr lang="en-GB" altLang="zh-CN" sz="1800" i="0" dirty="0">
                <a:latin typeface="Times New Roman" panose="02020603050405020304" pitchFamily="18" charset="0"/>
              </a:rPr>
              <a:t>nger tendency of incorporating into the solid phase than that of Ga. </a:t>
            </a:r>
            <a:endParaRPr lang="en-GB" altLang="zh-CN" sz="1800" i="0" dirty="0">
              <a:latin typeface="Times New Roman" panose="02020603050405020304" pitchFamily="18" charset="0"/>
            </a:endParaRPr>
          </a:p>
          <a:p>
            <a:pPr>
              <a:spcBef>
                <a:spcPct val="50000"/>
              </a:spcBef>
            </a:pPr>
            <a:r>
              <a:rPr lang="en-GB" altLang="zh-CN" sz="1800" i="0" dirty="0">
                <a:latin typeface="Times New Roman" panose="02020603050405020304" pitchFamily="18" charset="0"/>
              </a:rPr>
              <a:t>This result is also confirmed by a much higher partial pressure of Ga than that of Al in the gaseous phase at elevated temperature shown in Figure 2 (a). </a:t>
            </a:r>
            <a:endParaRPr lang="en-GB" altLang="zh-CN" sz="1800" i="0" dirty="0">
              <a:latin typeface="Times New Roman" panose="02020603050405020304" pitchFamily="18" charset="0"/>
            </a:endParaRPr>
          </a:p>
          <a:p>
            <a:pPr>
              <a:spcBef>
                <a:spcPct val="50000"/>
              </a:spcBef>
            </a:pPr>
            <a:r>
              <a:rPr lang="en-GB" altLang="zh-CN" sz="1800" i="0" dirty="0">
                <a:latin typeface="Times New Roman" panose="02020603050405020304" pitchFamily="18" charset="0"/>
              </a:rPr>
              <a:t>The equilibrium partial pressure of Ga decreases with the growth temperature. At 900</a:t>
            </a:r>
            <a:r>
              <a:rPr lang="en-GB" altLang="zh-CN" sz="1800" i="0" baseline="30000" dirty="0">
                <a:latin typeface="Times New Roman" panose="02020603050405020304" pitchFamily="18" charset="0"/>
              </a:rPr>
              <a:t> o</a:t>
            </a:r>
            <a:r>
              <a:rPr lang="en-GB" altLang="zh-CN" sz="1800" i="0" dirty="0">
                <a:latin typeface="Times New Roman" panose="02020603050405020304" pitchFamily="18" charset="0"/>
              </a:rPr>
              <a:t>C the partial pressure of Ga is low enough that the calculated solid composition shows an almost linear dependence on the input mole ratio of the group III metalorganic sources. </a:t>
            </a:r>
            <a:endParaRPr lang="en-US" altLang="zh-CN" sz="1800" i="0" dirty="0">
              <a:latin typeface="Times New Roman" panose="02020603050405020304" pitchFamily="18" charset="0"/>
            </a:endParaRPr>
          </a:p>
        </p:txBody>
      </p:sp>
      <p:sp>
        <p:nvSpPr>
          <p:cNvPr id="14342"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p:nvPr/>
        </p:nvSpPr>
        <p:spPr>
          <a:xfrm>
            <a:off x="0" y="105251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5362" name="Object 2"/>
          <p:cNvGraphicFramePr/>
          <p:nvPr/>
        </p:nvGraphicFramePr>
        <p:xfrm>
          <a:off x="4067175" y="1052513"/>
          <a:ext cx="4895850" cy="4752975"/>
        </p:xfrm>
        <a:graphic>
          <a:graphicData uri="http://schemas.openxmlformats.org/presentationml/2006/ole">
            <mc:AlternateContent xmlns:mc="http://schemas.openxmlformats.org/markup-compatibility/2006">
              <mc:Choice xmlns:v="urn:schemas-microsoft-com:vml" Requires="v">
                <p:oleObj spid="_x0000_s13329" name="" r:id="rId1" imgW="59978925" imgH="58254900" progId="">
                  <p:embed/>
                </p:oleObj>
              </mc:Choice>
              <mc:Fallback>
                <p:oleObj name="" r:id="rId1" imgW="59978925" imgH="58254900" progId="">
                  <p:embed/>
                  <p:pic>
                    <p:nvPicPr>
                      <p:cNvPr id="0" name="Object 2"/>
                      <p:cNvPicPr/>
                      <p:nvPr/>
                    </p:nvPicPr>
                    <p:blipFill>
                      <a:blip r:embed="rId2"/>
                      <a:stretch>
                        <a:fillRect/>
                      </a:stretch>
                    </p:blipFill>
                    <p:spPr>
                      <a:xfrm>
                        <a:off x="4067175" y="1052513"/>
                        <a:ext cx="4895850" cy="4752975"/>
                      </a:xfrm>
                      <a:prstGeom prst="rect">
                        <a:avLst/>
                      </a:prstGeom>
                      <a:noFill/>
                      <a:ln w="38100">
                        <a:noFill/>
                      </a:ln>
                    </p:spPr>
                  </p:pic>
                </p:oleObj>
              </mc:Fallback>
            </mc:AlternateContent>
          </a:graphicData>
        </a:graphic>
      </p:graphicFrame>
      <p:sp>
        <p:nvSpPr>
          <p:cNvPr id="15364" name="Text Box 6"/>
          <p:cNvSpPr txBox="1"/>
          <p:nvPr/>
        </p:nvSpPr>
        <p:spPr>
          <a:xfrm>
            <a:off x="0" y="447675"/>
            <a:ext cx="3816350" cy="6410325"/>
          </a:xfrm>
          <a:prstGeom prst="rect">
            <a:avLst/>
          </a:prstGeom>
          <a:solidFill>
            <a:srgbClr val="FF99CC"/>
          </a:solidFill>
          <a:ln w="9525">
            <a:noFill/>
          </a:ln>
        </p:spPr>
        <p:txBody>
          <a:bodyPr>
            <a:spAutoFit/>
          </a:bodyPr>
          <a:lstStyle/>
          <a:p>
            <a:pPr>
              <a:spcBef>
                <a:spcPct val="50000"/>
              </a:spcBef>
            </a:pPr>
            <a:r>
              <a:rPr lang="en-US" altLang="zh-CN" sz="1800" i="0" dirty="0">
                <a:latin typeface="Times New Roman" panose="02020603050405020304" pitchFamily="18" charset="0"/>
              </a:rPr>
              <a:t> Fig.3 (b) shows theoretical curves of the In</a:t>
            </a:r>
            <a:r>
              <a:rPr lang="en-US" altLang="zh-CN" sz="1800" i="0" baseline="-25000" dirty="0">
                <a:latin typeface="Times New Roman" panose="02020603050405020304" pitchFamily="18" charset="0"/>
              </a:rPr>
              <a:t>x</a:t>
            </a:r>
            <a:r>
              <a:rPr lang="en-US" altLang="zh-CN" sz="1800" i="0" dirty="0">
                <a:latin typeface="Times New Roman" panose="02020603050405020304" pitchFamily="18" charset="0"/>
              </a:rPr>
              <a:t>Ga</a:t>
            </a:r>
            <a:r>
              <a:rPr lang="en-US" altLang="zh-CN" sz="1800" i="0" baseline="-25000" dirty="0">
                <a:latin typeface="Times New Roman" panose="02020603050405020304" pitchFamily="18" charset="0"/>
              </a:rPr>
              <a:t>1-x</a:t>
            </a:r>
            <a:r>
              <a:rPr lang="en-US" altLang="zh-CN" sz="1800" i="0" dirty="0">
                <a:latin typeface="Times New Roman" panose="02020603050405020304" pitchFamily="18" charset="0"/>
              </a:rPr>
              <a:t>N solid composition as a function of the input mole ratio of the group III metalorganic compounds, varying the growth temperature from 500 to 800</a:t>
            </a:r>
            <a:r>
              <a:rPr lang="en-US" altLang="zh-CN" sz="1800" i="0" baseline="30000" dirty="0">
                <a:latin typeface="Times New Roman" panose="02020603050405020304" pitchFamily="18" charset="0"/>
              </a:rPr>
              <a:t> o</a:t>
            </a:r>
            <a:r>
              <a:rPr lang="en-US" altLang="zh-CN" sz="1800" i="0" dirty="0">
                <a:latin typeface="Times New Roman" panose="02020603050405020304" pitchFamily="18" charset="0"/>
              </a:rPr>
              <a:t>C. </a:t>
            </a:r>
            <a:endParaRPr lang="en-US" altLang="zh-CN" sz="1800" i="0" dirty="0">
              <a:latin typeface="Times New Roman" panose="02020603050405020304" pitchFamily="18" charset="0"/>
            </a:endParaRPr>
          </a:p>
          <a:p>
            <a:pPr>
              <a:spcBef>
                <a:spcPct val="50000"/>
              </a:spcBef>
            </a:pPr>
            <a:r>
              <a:rPr lang="en-US" altLang="zh-CN" sz="1800" i="0" dirty="0">
                <a:latin typeface="Times New Roman" panose="02020603050405020304" pitchFamily="18" charset="0"/>
              </a:rPr>
              <a:t>The solid composition is a linear function of the input mole fraction ratio at 500 to 600</a:t>
            </a:r>
            <a:r>
              <a:rPr lang="en-US" altLang="zh-CN" sz="1800" i="0" baseline="30000" dirty="0">
                <a:latin typeface="Times New Roman" panose="02020603050405020304" pitchFamily="18" charset="0"/>
              </a:rPr>
              <a:t>o</a:t>
            </a:r>
            <a:r>
              <a:rPr lang="en-US" altLang="zh-CN" sz="1800" i="0" dirty="0">
                <a:latin typeface="Times New Roman" panose="02020603050405020304" pitchFamily="18" charset="0"/>
              </a:rPr>
              <a:t>C. However, with the increase of growth temperature, the solid composition deviates from the linear function dramatically. </a:t>
            </a:r>
            <a:endParaRPr lang="en-US" altLang="zh-CN" sz="1800" i="0" dirty="0">
              <a:latin typeface="Times New Roman" panose="02020603050405020304" pitchFamily="18" charset="0"/>
            </a:endParaRPr>
          </a:p>
          <a:p>
            <a:pPr>
              <a:spcBef>
                <a:spcPct val="50000"/>
              </a:spcBef>
            </a:pPr>
            <a:r>
              <a:rPr lang="en-US" altLang="zh-CN" sz="1800" i="0" dirty="0">
                <a:latin typeface="Times New Roman" panose="02020603050405020304" pitchFamily="18" charset="0"/>
              </a:rPr>
              <a:t>It is interesting that at lower temperature (&lt;780 </a:t>
            </a:r>
            <a:r>
              <a:rPr lang="en-US" altLang="zh-CN" sz="1800" i="0" baseline="30000" dirty="0">
                <a:latin typeface="Times New Roman" panose="02020603050405020304" pitchFamily="18" charset="0"/>
              </a:rPr>
              <a:t>o</a:t>
            </a:r>
            <a:r>
              <a:rPr lang="en-US" altLang="zh-CN" sz="1800" i="0" dirty="0">
                <a:latin typeface="Times New Roman" panose="02020603050405020304" pitchFamily="18" charset="0"/>
              </a:rPr>
              <a:t>C for example), we are able to grow metastable In</a:t>
            </a:r>
            <a:r>
              <a:rPr lang="en-US" altLang="zh-CN" sz="1800" i="0" baseline="-25000" dirty="0">
                <a:latin typeface="Times New Roman" panose="02020603050405020304" pitchFamily="18" charset="0"/>
              </a:rPr>
              <a:t>x</a:t>
            </a:r>
            <a:r>
              <a:rPr lang="en-US" altLang="zh-CN" sz="1800" i="0" dirty="0">
                <a:latin typeface="Times New Roman" panose="02020603050405020304" pitchFamily="18" charset="0"/>
              </a:rPr>
              <a:t>Ga</a:t>
            </a:r>
            <a:r>
              <a:rPr lang="en-US" altLang="zh-CN" sz="1800" i="0" baseline="-25000" dirty="0">
                <a:latin typeface="Times New Roman" panose="02020603050405020304" pitchFamily="18" charset="0"/>
              </a:rPr>
              <a:t>1-x</a:t>
            </a:r>
            <a:r>
              <a:rPr lang="en-US" altLang="zh-CN" sz="1800" i="0" dirty="0">
                <a:latin typeface="Times New Roman" panose="02020603050405020304" pitchFamily="18" charset="0"/>
              </a:rPr>
              <a:t>N alloys throughout the entire range of solid composition. It can be seen that the solid-vapor distribution function curve becomes an “S” shape one when the growth temperature is higher than 780 </a:t>
            </a:r>
            <a:r>
              <a:rPr lang="en-US" altLang="zh-CN" sz="1800" i="0" baseline="30000" dirty="0">
                <a:latin typeface="Times New Roman" panose="02020603050405020304" pitchFamily="18" charset="0"/>
              </a:rPr>
              <a:t>o</a:t>
            </a:r>
            <a:r>
              <a:rPr lang="en-US" altLang="zh-CN" sz="1800" i="0" dirty="0">
                <a:latin typeface="Times New Roman" panose="02020603050405020304" pitchFamily="18" charset="0"/>
              </a:rPr>
              <a:t>C </a:t>
            </a:r>
            <a:endParaRPr lang="en-US" altLang="zh-CN" sz="1800" i="0" dirty="0">
              <a:latin typeface="Times New Roman" panose="02020603050405020304" pitchFamily="18" charset="0"/>
            </a:endParaRPr>
          </a:p>
        </p:txBody>
      </p:sp>
      <p:sp>
        <p:nvSpPr>
          <p:cNvPr id="15365" name="Text Box 7"/>
          <p:cNvSpPr txBox="1"/>
          <p:nvPr/>
        </p:nvSpPr>
        <p:spPr>
          <a:xfrm>
            <a:off x="6156325" y="5734050"/>
            <a:ext cx="2016125" cy="461963"/>
          </a:xfrm>
          <a:prstGeom prst="rect">
            <a:avLst/>
          </a:prstGeom>
          <a:solidFill>
            <a:srgbClr val="E9F6A8"/>
          </a:solidFill>
          <a:ln w="9525">
            <a:noFill/>
          </a:ln>
        </p:spPr>
        <p:txBody>
          <a:bodyPr>
            <a:spAutoFit/>
          </a:bodyPr>
          <a:lstStyle/>
          <a:p>
            <a:pPr>
              <a:spcBef>
                <a:spcPct val="50000"/>
              </a:spcBef>
            </a:pPr>
            <a:r>
              <a:rPr lang="en-US" altLang="zh-CN" i="0" dirty="0">
                <a:latin typeface="Times New Roman" panose="02020603050405020304" pitchFamily="18" charset="0"/>
              </a:rPr>
              <a:t>Fig. 3(b) </a:t>
            </a:r>
            <a:endParaRPr lang="en-US" altLang="zh-CN" i="0" dirty="0">
              <a:latin typeface="Times New Roman" panose="02020603050405020304" pitchFamily="18" charset="0"/>
            </a:endParaRPr>
          </a:p>
        </p:txBody>
      </p:sp>
      <p:sp>
        <p:nvSpPr>
          <p:cNvPr id="15366"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p:nvPr/>
        </p:nvGraphicFramePr>
        <p:xfrm>
          <a:off x="4114800" y="404813"/>
          <a:ext cx="5029200" cy="4941887"/>
        </p:xfrm>
        <a:graphic>
          <a:graphicData uri="http://schemas.openxmlformats.org/presentationml/2006/ole">
            <mc:AlternateContent xmlns:mc="http://schemas.openxmlformats.org/markup-compatibility/2006">
              <mc:Choice xmlns:v="urn:schemas-microsoft-com:vml" Requires="v">
                <p:oleObj spid="_x0000_s14354" name="" r:id="rId1" imgW="69989700" imgH="68770500" progId="">
                  <p:embed/>
                </p:oleObj>
              </mc:Choice>
              <mc:Fallback>
                <p:oleObj name="" r:id="rId1" imgW="69989700" imgH="68770500" progId="">
                  <p:embed/>
                  <p:pic>
                    <p:nvPicPr>
                      <p:cNvPr id="0" name="Object 2"/>
                      <p:cNvPicPr/>
                      <p:nvPr/>
                    </p:nvPicPr>
                    <p:blipFill>
                      <a:blip r:embed="rId2"/>
                      <a:stretch>
                        <a:fillRect/>
                      </a:stretch>
                    </p:blipFill>
                    <p:spPr>
                      <a:xfrm>
                        <a:off x="4114800" y="404813"/>
                        <a:ext cx="5029200" cy="4941887"/>
                      </a:xfrm>
                      <a:prstGeom prst="rect">
                        <a:avLst/>
                      </a:prstGeom>
                      <a:noFill/>
                      <a:ln w="38100">
                        <a:noFill/>
                      </a:ln>
                    </p:spPr>
                  </p:pic>
                </p:oleObj>
              </mc:Fallback>
            </mc:AlternateContent>
          </a:graphicData>
        </a:graphic>
      </p:graphicFrame>
      <p:sp>
        <p:nvSpPr>
          <p:cNvPr id="16387" name="Text Box 5"/>
          <p:cNvSpPr txBox="1"/>
          <p:nvPr/>
        </p:nvSpPr>
        <p:spPr>
          <a:xfrm>
            <a:off x="6084888" y="5373688"/>
            <a:ext cx="1558925" cy="461962"/>
          </a:xfrm>
          <a:prstGeom prst="rect">
            <a:avLst/>
          </a:prstGeom>
          <a:solidFill>
            <a:schemeClr val="accent1"/>
          </a:solidFill>
          <a:ln w="9525">
            <a:noFill/>
          </a:ln>
        </p:spPr>
        <p:txBody>
          <a:bodyPr>
            <a:spAutoFit/>
          </a:bodyPr>
          <a:lstStyle/>
          <a:p>
            <a:pPr>
              <a:spcBef>
                <a:spcPct val="50000"/>
              </a:spcBef>
            </a:pPr>
            <a:r>
              <a:rPr lang="en-US" altLang="zh-CN" i="0" dirty="0">
                <a:latin typeface="Times New Roman" panose="02020603050405020304" pitchFamily="18" charset="0"/>
              </a:rPr>
              <a:t>Fig. 4(a)</a:t>
            </a:r>
            <a:endParaRPr lang="en-US" altLang="zh-CN" i="0" dirty="0">
              <a:latin typeface="Times New Roman" panose="02020603050405020304" pitchFamily="18" charset="0"/>
            </a:endParaRPr>
          </a:p>
        </p:txBody>
      </p:sp>
      <p:sp>
        <p:nvSpPr>
          <p:cNvPr id="16388" name="Text Box 6"/>
          <p:cNvSpPr txBox="1"/>
          <p:nvPr/>
        </p:nvSpPr>
        <p:spPr>
          <a:xfrm>
            <a:off x="323528" y="1196752"/>
            <a:ext cx="3743325" cy="3477875"/>
          </a:xfrm>
          <a:prstGeom prst="rect">
            <a:avLst/>
          </a:prstGeom>
          <a:solidFill>
            <a:srgbClr val="FF99CC"/>
          </a:solidFill>
          <a:ln w="9525">
            <a:noFill/>
          </a:ln>
        </p:spPr>
        <p:txBody>
          <a:bodyPr>
            <a:spAutoFit/>
          </a:bodyPr>
          <a:lstStyle/>
          <a:p>
            <a:pPr>
              <a:spcBef>
                <a:spcPct val="50000"/>
              </a:spcBef>
            </a:pPr>
            <a:r>
              <a:rPr lang="en-GB" altLang="zh-CN" sz="2000" i="0" dirty="0">
                <a:latin typeface="Times New Roman" panose="02020603050405020304" pitchFamily="18" charset="0"/>
              </a:rPr>
              <a:t>Fig. 4 (a) shows the theoretical curves of the Al</a:t>
            </a:r>
            <a:r>
              <a:rPr lang="en-GB" altLang="zh-CN" sz="2000" i="0" baseline="-25000" dirty="0">
                <a:latin typeface="Times New Roman" panose="02020603050405020304" pitchFamily="18" charset="0"/>
              </a:rPr>
              <a:t>x</a:t>
            </a:r>
            <a:r>
              <a:rPr lang="en-GB" altLang="zh-CN" sz="2000" i="0" dirty="0">
                <a:latin typeface="Times New Roman" panose="02020603050405020304" pitchFamily="18" charset="0"/>
              </a:rPr>
              <a:t>Ga</a:t>
            </a:r>
            <a:r>
              <a:rPr lang="en-GB" altLang="zh-CN" sz="2000" i="0" baseline="-25000" dirty="0">
                <a:latin typeface="Times New Roman" panose="02020603050405020304" pitchFamily="18" charset="0"/>
              </a:rPr>
              <a:t>1-x</a:t>
            </a:r>
            <a:r>
              <a:rPr lang="en-GB" altLang="zh-CN" sz="2000" i="0" dirty="0">
                <a:latin typeface="Times New Roman" panose="02020603050405020304" pitchFamily="18" charset="0"/>
              </a:rPr>
              <a:t>N as a function of input mole ratio of the group III metalorganic compounds. The reactor pressure varies from 0.1 to 2 atm. A linear function of solid composition with the input [TMAl]/[TMAl+TMGa] ratio can be obtained when the reactor pressure is equal to or less than 0.1 atmospheric. </a:t>
            </a:r>
            <a:endParaRPr lang="en-US" altLang="zh-CN" sz="2000" i="0" dirty="0">
              <a:latin typeface="Times New Roman" panose="02020603050405020304" pitchFamily="18" charset="0"/>
            </a:endParaRPr>
          </a:p>
        </p:txBody>
      </p:sp>
      <p:sp>
        <p:nvSpPr>
          <p:cNvPr id="16389" name="灯片编号占位符 4"/>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p:nvPr/>
        </p:nvSpPr>
        <p:spPr>
          <a:xfrm>
            <a:off x="0" y="1104900"/>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7410" name="Object 2"/>
          <p:cNvGraphicFramePr/>
          <p:nvPr/>
        </p:nvGraphicFramePr>
        <p:xfrm>
          <a:off x="4140200" y="1052513"/>
          <a:ext cx="4791075" cy="4648200"/>
        </p:xfrm>
        <a:graphic>
          <a:graphicData uri="http://schemas.openxmlformats.org/presentationml/2006/ole">
            <mc:AlternateContent xmlns:mc="http://schemas.openxmlformats.org/markup-compatibility/2006">
              <mc:Choice xmlns:v="urn:schemas-microsoft-com:vml" Requires="v">
                <p:oleObj spid="_x0000_s15377" name="" r:id="rId1" imgW="60721875" imgH="58921650" progId="">
                  <p:embed/>
                </p:oleObj>
              </mc:Choice>
              <mc:Fallback>
                <p:oleObj name="" r:id="rId1" imgW="60721875" imgH="58921650" progId="">
                  <p:embed/>
                  <p:pic>
                    <p:nvPicPr>
                      <p:cNvPr id="0" name="Object 2"/>
                      <p:cNvPicPr/>
                      <p:nvPr/>
                    </p:nvPicPr>
                    <p:blipFill>
                      <a:blip r:embed="rId2"/>
                      <a:stretch>
                        <a:fillRect/>
                      </a:stretch>
                    </p:blipFill>
                    <p:spPr>
                      <a:xfrm>
                        <a:off x="4140200" y="1052513"/>
                        <a:ext cx="4791075" cy="4648200"/>
                      </a:xfrm>
                      <a:prstGeom prst="rect">
                        <a:avLst/>
                      </a:prstGeom>
                      <a:noFill/>
                      <a:ln w="38100">
                        <a:noFill/>
                      </a:ln>
                    </p:spPr>
                  </p:pic>
                </p:oleObj>
              </mc:Fallback>
            </mc:AlternateContent>
          </a:graphicData>
        </a:graphic>
      </p:graphicFrame>
      <p:sp>
        <p:nvSpPr>
          <p:cNvPr id="17412" name="Text Box 6"/>
          <p:cNvSpPr txBox="1"/>
          <p:nvPr/>
        </p:nvSpPr>
        <p:spPr>
          <a:xfrm>
            <a:off x="5572125" y="5786438"/>
            <a:ext cx="2130425" cy="461962"/>
          </a:xfrm>
          <a:prstGeom prst="rect">
            <a:avLst/>
          </a:prstGeom>
          <a:solidFill>
            <a:schemeClr val="accent1"/>
          </a:solidFill>
          <a:ln w="9525">
            <a:noFill/>
          </a:ln>
        </p:spPr>
        <p:txBody>
          <a:bodyPr>
            <a:spAutoFit/>
          </a:bodyPr>
          <a:lstStyle/>
          <a:p>
            <a:pPr>
              <a:spcBef>
                <a:spcPct val="50000"/>
              </a:spcBef>
            </a:pPr>
            <a:r>
              <a:rPr lang="en-US" altLang="zh-CN" i="0" dirty="0">
                <a:latin typeface="Times New Roman" panose="02020603050405020304" pitchFamily="18" charset="0"/>
              </a:rPr>
              <a:t>Fig. 4(b)</a:t>
            </a:r>
            <a:endParaRPr lang="en-US" altLang="zh-CN" i="0" dirty="0">
              <a:latin typeface="Times New Roman" panose="02020603050405020304" pitchFamily="18" charset="0"/>
            </a:endParaRPr>
          </a:p>
        </p:txBody>
      </p:sp>
      <p:sp>
        <p:nvSpPr>
          <p:cNvPr id="17413" name="Text Box 7"/>
          <p:cNvSpPr txBox="1"/>
          <p:nvPr/>
        </p:nvSpPr>
        <p:spPr>
          <a:xfrm>
            <a:off x="285750" y="642938"/>
            <a:ext cx="3598863" cy="5786437"/>
          </a:xfrm>
          <a:prstGeom prst="rect">
            <a:avLst/>
          </a:prstGeom>
          <a:solidFill>
            <a:srgbClr val="FF99CC"/>
          </a:solidFill>
          <a:ln w="9525">
            <a:noFill/>
          </a:ln>
        </p:spPr>
        <p:txBody>
          <a:bodyPr>
            <a:spAutoFit/>
          </a:bodyPr>
          <a:lstStyle/>
          <a:p>
            <a:pPr>
              <a:spcBef>
                <a:spcPct val="50000"/>
              </a:spcBef>
            </a:pPr>
            <a:r>
              <a:rPr lang="en-US" altLang="zh-CN" sz="2000" i="0" dirty="0">
                <a:latin typeface="Times New Roman" panose="02020603050405020304" pitchFamily="18" charset="0"/>
              </a:rPr>
              <a:t>Fig. 4 (b) shows the theoretical curves of In</a:t>
            </a:r>
            <a:r>
              <a:rPr lang="en-US" altLang="zh-CN" sz="2000" i="0" baseline="-25000" dirty="0">
                <a:latin typeface="Times New Roman" panose="02020603050405020304" pitchFamily="18" charset="0"/>
              </a:rPr>
              <a:t>x</a:t>
            </a:r>
            <a:r>
              <a:rPr lang="en-US" altLang="zh-CN" sz="2000" i="0" dirty="0">
                <a:latin typeface="Times New Roman" panose="02020603050405020304" pitchFamily="18" charset="0"/>
              </a:rPr>
              <a:t>Ga</a:t>
            </a:r>
            <a:r>
              <a:rPr lang="en-US" altLang="zh-CN" sz="2000" i="0" baseline="-25000" dirty="0">
                <a:latin typeface="Times New Roman" panose="02020603050405020304" pitchFamily="18" charset="0"/>
              </a:rPr>
              <a:t>1-x</a:t>
            </a:r>
            <a:r>
              <a:rPr lang="en-US" altLang="zh-CN" sz="2000" i="0" dirty="0">
                <a:latin typeface="Times New Roman" panose="02020603050405020304" pitchFamily="18" charset="0"/>
              </a:rPr>
              <a:t>N solid composition as a function of the input mole ratio of the group III metalorganic compounds, varying the reactor pressure from 0.1 to 1 </a:t>
            </a:r>
            <a:r>
              <a:rPr lang="en-GB" altLang="zh-CN" sz="2000" i="0" dirty="0">
                <a:latin typeface="Times New Roman" panose="02020603050405020304" pitchFamily="18" charset="0"/>
              </a:rPr>
              <a:t>atmospheric</a:t>
            </a:r>
            <a:r>
              <a:rPr lang="en-US" altLang="zh-CN" sz="2000" i="0" dirty="0">
                <a:latin typeface="Times New Roman" panose="02020603050405020304" pitchFamily="18" charset="0"/>
              </a:rPr>
              <a:t>.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Comparing with the AlGaN system the effect of reactor pressure on the solid composition is very strong.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The solid composition deviates from the linear function with the increase of P</a:t>
            </a:r>
            <a:r>
              <a:rPr lang="en-US" altLang="zh-CN" sz="2000" i="0" baseline="-25000" dirty="0">
                <a:latin typeface="Times New Roman" panose="02020603050405020304" pitchFamily="18" charset="0"/>
              </a:rPr>
              <a:t>tot</a:t>
            </a:r>
            <a:r>
              <a:rPr lang="en-US" altLang="zh-CN" sz="2000" i="0" dirty="0">
                <a:latin typeface="Times New Roman" panose="02020603050405020304" pitchFamily="18" charset="0"/>
              </a:rPr>
              <a:t>.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The use of low pressure is favorable for the growth of InGaN. </a:t>
            </a:r>
            <a:endParaRPr lang="en-US" altLang="zh-CN" sz="2000" i="0" dirty="0">
              <a:latin typeface="Times New Roman" panose="02020603050405020304" pitchFamily="18" charset="0"/>
            </a:endParaRPr>
          </a:p>
        </p:txBody>
      </p:sp>
      <p:sp>
        <p:nvSpPr>
          <p:cNvPr id="17414"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p:nvPr/>
        </p:nvSpPr>
        <p:spPr>
          <a:xfrm>
            <a:off x="0" y="766763"/>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18434" name="Object 2"/>
          <p:cNvGraphicFramePr/>
          <p:nvPr/>
        </p:nvGraphicFramePr>
        <p:xfrm>
          <a:off x="3065463" y="260350"/>
          <a:ext cx="5799137" cy="5905500"/>
        </p:xfrm>
        <a:graphic>
          <a:graphicData uri="http://schemas.openxmlformats.org/presentationml/2006/ole">
            <mc:AlternateContent xmlns:mc="http://schemas.openxmlformats.org/markup-compatibility/2006">
              <mc:Choice xmlns:v="urn:schemas-microsoft-com:vml" Requires="v">
                <p:oleObj spid="_x0000_s16414" name="" r:id="rId1" imgW="67227450" imgH="68427600" progId="">
                  <p:embed/>
                </p:oleObj>
              </mc:Choice>
              <mc:Fallback>
                <p:oleObj name="" r:id="rId1" imgW="67227450" imgH="68427600" progId="">
                  <p:embed/>
                  <p:pic>
                    <p:nvPicPr>
                      <p:cNvPr id="0" name="Object 2"/>
                      <p:cNvPicPr/>
                      <p:nvPr/>
                    </p:nvPicPr>
                    <p:blipFill>
                      <a:blip r:embed="rId2"/>
                      <a:stretch>
                        <a:fillRect/>
                      </a:stretch>
                    </p:blipFill>
                    <p:spPr>
                      <a:xfrm>
                        <a:off x="3065463" y="260350"/>
                        <a:ext cx="5799137" cy="5905500"/>
                      </a:xfrm>
                      <a:prstGeom prst="rect">
                        <a:avLst/>
                      </a:prstGeom>
                      <a:noFill/>
                      <a:ln w="38100">
                        <a:noFill/>
                      </a:ln>
                    </p:spPr>
                  </p:pic>
                </p:oleObj>
              </mc:Fallback>
            </mc:AlternateContent>
          </a:graphicData>
        </a:graphic>
      </p:graphicFrame>
      <p:sp>
        <p:nvSpPr>
          <p:cNvPr id="18437" name="Text Box 6"/>
          <p:cNvSpPr txBox="1"/>
          <p:nvPr/>
        </p:nvSpPr>
        <p:spPr>
          <a:xfrm>
            <a:off x="4929188" y="6165850"/>
            <a:ext cx="2019300" cy="461963"/>
          </a:xfrm>
          <a:prstGeom prst="rect">
            <a:avLst/>
          </a:prstGeom>
          <a:solidFill>
            <a:schemeClr val="accent1"/>
          </a:solidFill>
          <a:ln w="9525">
            <a:noFill/>
          </a:ln>
        </p:spPr>
        <p:txBody>
          <a:bodyPr>
            <a:spAutoFit/>
          </a:bodyPr>
          <a:lstStyle/>
          <a:p>
            <a:pPr>
              <a:spcBef>
                <a:spcPct val="50000"/>
              </a:spcBef>
            </a:pPr>
            <a:r>
              <a:rPr lang="en-GB" altLang="zh-CN" i="0" dirty="0">
                <a:latin typeface="Times New Roman" panose="02020603050405020304" pitchFamily="18" charset="0"/>
              </a:rPr>
              <a:t>Fig. 5 (a)</a:t>
            </a:r>
            <a:endParaRPr lang="en-US" altLang="zh-CN" i="0" dirty="0">
              <a:latin typeface="Times New Roman" panose="02020603050405020304" pitchFamily="18" charset="0"/>
            </a:endParaRPr>
          </a:p>
        </p:txBody>
      </p:sp>
      <p:sp>
        <p:nvSpPr>
          <p:cNvPr id="18438" name="Text Box 7"/>
          <p:cNvSpPr txBox="1"/>
          <p:nvPr/>
        </p:nvSpPr>
        <p:spPr>
          <a:xfrm>
            <a:off x="323850" y="476250"/>
            <a:ext cx="2843213" cy="4708525"/>
          </a:xfrm>
          <a:prstGeom prst="rect">
            <a:avLst/>
          </a:prstGeom>
          <a:solidFill>
            <a:srgbClr val="FF99CC"/>
          </a:solidFill>
          <a:ln w="9525">
            <a:noFill/>
          </a:ln>
        </p:spPr>
        <p:txBody>
          <a:bodyPr>
            <a:spAutoFit/>
          </a:bodyPr>
          <a:lstStyle/>
          <a:p>
            <a:pPr>
              <a:spcBef>
                <a:spcPct val="50000"/>
              </a:spcBef>
            </a:pPr>
            <a:r>
              <a:rPr lang="en-GB" altLang="zh-CN" i="0" dirty="0">
                <a:latin typeface="Times New Roman" panose="02020603050405020304" pitchFamily="18" charset="0"/>
              </a:rPr>
              <a:t>Fig. 5 (a) shows the theoretical curves of Al</a:t>
            </a:r>
            <a:r>
              <a:rPr lang="en-GB" altLang="zh-CN" i="0" baseline="-25000" dirty="0">
                <a:latin typeface="Times New Roman" panose="02020603050405020304" pitchFamily="18" charset="0"/>
              </a:rPr>
              <a:t>x</a:t>
            </a:r>
            <a:r>
              <a:rPr lang="en-GB" altLang="zh-CN" i="0" dirty="0">
                <a:latin typeface="Times New Roman" panose="02020603050405020304" pitchFamily="18" charset="0"/>
              </a:rPr>
              <a:t>Ga</a:t>
            </a:r>
            <a:r>
              <a:rPr lang="en-GB" altLang="zh-CN" i="0" baseline="-25000" dirty="0">
                <a:latin typeface="Times New Roman" panose="02020603050405020304" pitchFamily="18" charset="0"/>
              </a:rPr>
              <a:t>1-x</a:t>
            </a:r>
            <a:r>
              <a:rPr lang="en-GB" altLang="zh-CN" i="0" dirty="0">
                <a:latin typeface="Times New Roman" panose="02020603050405020304" pitchFamily="18" charset="0"/>
              </a:rPr>
              <a:t>N as a function of the input mole ratio of group III metalorganic compounds. </a:t>
            </a:r>
            <a:endParaRPr lang="en-GB" altLang="zh-CN" i="0" dirty="0">
              <a:latin typeface="Times New Roman" panose="02020603050405020304" pitchFamily="18" charset="0"/>
            </a:endParaRPr>
          </a:p>
          <a:p>
            <a:pPr>
              <a:spcBef>
                <a:spcPct val="50000"/>
              </a:spcBef>
            </a:pPr>
            <a:r>
              <a:rPr lang="en-GB" altLang="zh-CN" i="0" dirty="0">
                <a:latin typeface="Times New Roman" panose="02020603050405020304" pitchFamily="18" charset="0"/>
              </a:rPr>
              <a:t>The hydrogen fraction in a H</a:t>
            </a:r>
            <a:r>
              <a:rPr lang="en-GB" altLang="zh-CN" i="0" baseline="-25000" dirty="0">
                <a:latin typeface="Times New Roman" panose="02020603050405020304" pitchFamily="18" charset="0"/>
              </a:rPr>
              <a:t>2</a:t>
            </a:r>
            <a:r>
              <a:rPr lang="en-GB" altLang="zh-CN" i="0" dirty="0">
                <a:latin typeface="Times New Roman" panose="02020603050405020304" pitchFamily="18" charset="0"/>
              </a:rPr>
              <a:t>-IG mixture carrier gas varies from 0.01 and 1. </a:t>
            </a:r>
            <a:endParaRPr lang="en-US" altLang="zh-CN" i="0" dirty="0">
              <a:latin typeface="Times New Roman" panose="02020603050405020304" pitchFamily="18" charset="0"/>
            </a:endParaRPr>
          </a:p>
        </p:txBody>
      </p:sp>
      <p:graphicFrame>
        <p:nvGraphicFramePr>
          <p:cNvPr id="18435" name="Object 3"/>
          <p:cNvGraphicFramePr/>
          <p:nvPr/>
        </p:nvGraphicFramePr>
        <p:xfrm>
          <a:off x="1116013" y="5805488"/>
          <a:ext cx="1762125" cy="741362"/>
        </p:xfrm>
        <a:graphic>
          <a:graphicData uri="http://schemas.openxmlformats.org/presentationml/2006/ole">
            <mc:AlternateContent xmlns:mc="http://schemas.openxmlformats.org/markup-compatibility/2006">
              <mc:Choice xmlns:v="urn:schemas-microsoft-com:vml" Requires="v">
                <p:oleObj spid="_x0000_s16415" name="" r:id="rId3" imgW="23469600" imgH="9753600" progId="Equation.3">
                  <p:embed/>
                </p:oleObj>
              </mc:Choice>
              <mc:Fallback>
                <p:oleObj name="" r:id="rId3" imgW="23469600" imgH="9753600" progId="Equation.3">
                  <p:embed/>
                  <p:pic>
                    <p:nvPicPr>
                      <p:cNvPr id="0" name="Object 3"/>
                      <p:cNvPicPr/>
                      <p:nvPr/>
                    </p:nvPicPr>
                    <p:blipFill>
                      <a:blip r:embed="rId4"/>
                      <a:stretch>
                        <a:fillRect/>
                      </a:stretch>
                    </p:blipFill>
                    <p:spPr>
                      <a:xfrm>
                        <a:off x="1116013" y="5805488"/>
                        <a:ext cx="1762125" cy="741362"/>
                      </a:xfrm>
                      <a:prstGeom prst="rect">
                        <a:avLst/>
                      </a:prstGeom>
                      <a:solidFill>
                        <a:srgbClr val="FF99CC"/>
                      </a:solidFill>
                      <a:ln w="38100">
                        <a:noFill/>
                      </a:ln>
                    </p:spPr>
                  </p:pic>
                </p:oleObj>
              </mc:Fallback>
            </mc:AlternateContent>
          </a:graphicData>
        </a:graphic>
      </p:graphicFrame>
      <p:sp>
        <p:nvSpPr>
          <p:cNvPr id="18439" name="灯片编号占位符 6"/>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p:nvPr/>
        </p:nvSpPr>
        <p:spPr>
          <a:xfrm>
            <a:off x="4479925" y="650875"/>
            <a:ext cx="184150" cy="460375"/>
          </a:xfrm>
          <a:prstGeom prst="rect">
            <a:avLst/>
          </a:prstGeom>
          <a:noFill/>
          <a:ln w="9525">
            <a:noFill/>
          </a:ln>
        </p:spPr>
        <p:txBody>
          <a:bodyPr wrap="none" anchor="ctr">
            <a:spAutoFit/>
          </a:bodyPr>
          <a:lstStyle/>
          <a:p>
            <a:endParaRPr lang="zh-CN" altLang="en-US" i="0" dirty="0">
              <a:latin typeface="Times New Roman" panose="02020603050405020304" pitchFamily="18" charset="0"/>
            </a:endParaRPr>
          </a:p>
        </p:txBody>
      </p:sp>
      <p:graphicFrame>
        <p:nvGraphicFramePr>
          <p:cNvPr id="19458" name="Object 2"/>
          <p:cNvGraphicFramePr/>
          <p:nvPr/>
        </p:nvGraphicFramePr>
        <p:xfrm>
          <a:off x="3895725" y="404813"/>
          <a:ext cx="5248275" cy="5095875"/>
        </p:xfrm>
        <a:graphic>
          <a:graphicData uri="http://schemas.openxmlformats.org/presentationml/2006/ole">
            <mc:AlternateContent xmlns:mc="http://schemas.openxmlformats.org/markup-compatibility/2006">
              <mc:Choice xmlns:v="urn:schemas-microsoft-com:vml" Requires="v">
                <p:oleObj spid="_x0000_s17425" name="" r:id="rId1" imgW="60798075" imgH="58997850" progId="">
                  <p:embed/>
                </p:oleObj>
              </mc:Choice>
              <mc:Fallback>
                <p:oleObj name="" r:id="rId1" imgW="60798075" imgH="58997850" progId="">
                  <p:embed/>
                  <p:pic>
                    <p:nvPicPr>
                      <p:cNvPr id="0" name="Object 2"/>
                      <p:cNvPicPr/>
                      <p:nvPr/>
                    </p:nvPicPr>
                    <p:blipFill>
                      <a:blip r:embed="rId2"/>
                      <a:stretch>
                        <a:fillRect/>
                      </a:stretch>
                    </p:blipFill>
                    <p:spPr>
                      <a:xfrm>
                        <a:off x="3895725" y="404813"/>
                        <a:ext cx="5248275" cy="5095875"/>
                      </a:xfrm>
                      <a:prstGeom prst="rect">
                        <a:avLst/>
                      </a:prstGeom>
                      <a:noFill/>
                      <a:ln w="38100">
                        <a:noFill/>
                      </a:ln>
                    </p:spPr>
                  </p:pic>
                </p:oleObj>
              </mc:Fallback>
            </mc:AlternateContent>
          </a:graphicData>
        </a:graphic>
      </p:graphicFrame>
      <p:sp>
        <p:nvSpPr>
          <p:cNvPr id="19460" name="Text Box 6"/>
          <p:cNvSpPr txBox="1"/>
          <p:nvPr/>
        </p:nvSpPr>
        <p:spPr>
          <a:xfrm>
            <a:off x="5795963" y="5589588"/>
            <a:ext cx="2133600" cy="461962"/>
          </a:xfrm>
          <a:prstGeom prst="rect">
            <a:avLst/>
          </a:prstGeom>
          <a:solidFill>
            <a:schemeClr val="accent1"/>
          </a:solidFill>
          <a:ln w="9525">
            <a:noFill/>
          </a:ln>
        </p:spPr>
        <p:txBody>
          <a:bodyPr>
            <a:spAutoFit/>
          </a:bodyPr>
          <a:lstStyle/>
          <a:p>
            <a:pPr>
              <a:spcBef>
                <a:spcPct val="50000"/>
              </a:spcBef>
            </a:pPr>
            <a:r>
              <a:rPr lang="en-GB" altLang="zh-CN" i="0" dirty="0">
                <a:latin typeface="Times New Roman" panose="02020603050405020304" pitchFamily="18" charset="0"/>
              </a:rPr>
              <a:t>Fig.  5(b)</a:t>
            </a:r>
            <a:endParaRPr lang="en-US" altLang="zh-CN" i="0" dirty="0">
              <a:latin typeface="Times New Roman" panose="02020603050405020304" pitchFamily="18" charset="0"/>
            </a:endParaRPr>
          </a:p>
        </p:txBody>
      </p:sp>
      <p:sp>
        <p:nvSpPr>
          <p:cNvPr id="19461" name="Text Box 7"/>
          <p:cNvSpPr txBox="1"/>
          <p:nvPr/>
        </p:nvSpPr>
        <p:spPr>
          <a:xfrm>
            <a:off x="323850" y="188913"/>
            <a:ext cx="3455988" cy="6410325"/>
          </a:xfrm>
          <a:prstGeom prst="rect">
            <a:avLst/>
          </a:prstGeom>
          <a:solidFill>
            <a:srgbClr val="FF99CC"/>
          </a:solidFill>
          <a:ln w="9525">
            <a:noFill/>
          </a:ln>
        </p:spPr>
        <p:txBody>
          <a:bodyPr>
            <a:spAutoFit/>
          </a:bodyPr>
          <a:lstStyle/>
          <a:p>
            <a:pPr>
              <a:spcBef>
                <a:spcPct val="50000"/>
              </a:spcBef>
            </a:pPr>
            <a:r>
              <a:rPr lang="en-US" altLang="zh-CN" sz="1800" b="1" i="0" dirty="0">
                <a:latin typeface="Times New Roman" panose="02020603050405020304" pitchFamily="18" charset="0"/>
              </a:rPr>
              <a:t> Fig. 5 (b) shows the theoretical curves of the In</a:t>
            </a:r>
            <a:r>
              <a:rPr lang="en-US" altLang="zh-CN" sz="1800" b="1" i="0" baseline="-25000" dirty="0">
                <a:latin typeface="Times New Roman" panose="02020603050405020304" pitchFamily="18" charset="0"/>
              </a:rPr>
              <a:t>x</a:t>
            </a:r>
            <a:r>
              <a:rPr lang="en-US" altLang="zh-CN" sz="1800" b="1" i="0" dirty="0">
                <a:latin typeface="Times New Roman" panose="02020603050405020304" pitchFamily="18" charset="0"/>
              </a:rPr>
              <a:t>Ga</a:t>
            </a:r>
            <a:r>
              <a:rPr lang="en-US" altLang="zh-CN" sz="1800" b="1" i="0" baseline="-25000" dirty="0">
                <a:latin typeface="Times New Roman" panose="02020603050405020304" pitchFamily="18" charset="0"/>
              </a:rPr>
              <a:t>1-x</a:t>
            </a:r>
            <a:r>
              <a:rPr lang="en-US" altLang="zh-CN" sz="1800" b="1" i="0" dirty="0">
                <a:latin typeface="Times New Roman" panose="02020603050405020304" pitchFamily="18" charset="0"/>
              </a:rPr>
              <a:t>N solid composition as a function of the input mole ratio of the group III metalorganic compounds, varying the hydrogen fraction in carrier gas of 0.01 and 1. </a:t>
            </a:r>
            <a:endParaRPr lang="en-US" altLang="zh-CN" sz="1800" b="1" i="0" dirty="0">
              <a:latin typeface="Times New Roman" panose="02020603050405020304" pitchFamily="18" charset="0"/>
            </a:endParaRPr>
          </a:p>
          <a:p>
            <a:pPr>
              <a:spcBef>
                <a:spcPct val="50000"/>
              </a:spcBef>
            </a:pPr>
            <a:r>
              <a:rPr lang="en-US" altLang="zh-CN" sz="1800" b="1" i="0" dirty="0">
                <a:latin typeface="Times New Roman" panose="02020603050405020304" pitchFamily="18" charset="0"/>
              </a:rPr>
              <a:t>The predicted solid composition deviates from the linear function with the increasing of the hydrogen fraction in carrier gas. </a:t>
            </a:r>
            <a:endParaRPr lang="en-US" altLang="zh-CN" sz="1800" b="1" i="0" dirty="0">
              <a:latin typeface="Times New Roman" panose="02020603050405020304" pitchFamily="18" charset="0"/>
            </a:endParaRPr>
          </a:p>
          <a:p>
            <a:pPr>
              <a:spcBef>
                <a:spcPct val="50000"/>
              </a:spcBef>
            </a:pPr>
            <a:r>
              <a:rPr lang="en-US" altLang="zh-CN" sz="1800" b="1" i="0" dirty="0">
                <a:latin typeface="Times New Roman" panose="02020603050405020304" pitchFamily="18" charset="0"/>
              </a:rPr>
              <a:t>The increase of partial pressure of H</a:t>
            </a:r>
            <a:r>
              <a:rPr lang="en-US" altLang="zh-CN" sz="1800" b="1" i="0" baseline="-25000" dirty="0">
                <a:latin typeface="Times New Roman" panose="02020603050405020304" pitchFamily="18" charset="0"/>
              </a:rPr>
              <a:t>2</a:t>
            </a:r>
            <a:r>
              <a:rPr lang="en-US" altLang="zh-CN" sz="1800" b="1" i="0" dirty="0">
                <a:latin typeface="Times New Roman" panose="02020603050405020304" pitchFamily="18" charset="0"/>
              </a:rPr>
              <a:t> drives the reaction to the left and therefore less indium will be incorporate into the solid phase. The use of inert gas or nitrogen as a carrier gas is very important for the growth of InGaN alloy. In the AlGaN system, however, the use of inert gas or nitrogen is not important.</a:t>
            </a:r>
            <a:endParaRPr lang="en-US" altLang="zh-CN" sz="1800" b="1" i="0" dirty="0">
              <a:latin typeface="Times New Roman" panose="02020603050405020304" pitchFamily="18" charset="0"/>
            </a:endParaRPr>
          </a:p>
        </p:txBody>
      </p:sp>
      <p:sp>
        <p:nvSpPr>
          <p:cNvPr id="19462"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p:nvPr/>
        </p:nvSpPr>
        <p:spPr>
          <a:xfrm>
            <a:off x="4479925" y="574675"/>
            <a:ext cx="184150" cy="460375"/>
          </a:xfrm>
          <a:prstGeom prst="rect">
            <a:avLst/>
          </a:prstGeom>
          <a:noFill/>
          <a:ln w="9525">
            <a:noFill/>
          </a:ln>
        </p:spPr>
        <p:txBody>
          <a:bodyPr wrap="none" anchor="ctr">
            <a:spAutoFit/>
          </a:bodyPr>
          <a:lstStyle/>
          <a:p>
            <a:endParaRPr lang="zh-CN" altLang="en-US" i="0" dirty="0">
              <a:latin typeface="Times New Roman" panose="02020603050405020304" pitchFamily="18" charset="0"/>
            </a:endParaRPr>
          </a:p>
        </p:txBody>
      </p:sp>
      <p:graphicFrame>
        <p:nvGraphicFramePr>
          <p:cNvPr id="20482" name="Object 2"/>
          <p:cNvGraphicFramePr/>
          <p:nvPr/>
        </p:nvGraphicFramePr>
        <p:xfrm>
          <a:off x="3851275" y="0"/>
          <a:ext cx="4954588" cy="5688013"/>
        </p:xfrm>
        <a:graphic>
          <a:graphicData uri="http://schemas.openxmlformats.org/presentationml/2006/ole">
            <mc:AlternateContent xmlns:mc="http://schemas.openxmlformats.org/markup-compatibility/2006">
              <mc:Choice xmlns:v="urn:schemas-microsoft-com:vml" Requires="v">
                <p:oleObj spid="_x0000_s18449" name="" r:id="rId1" imgW="67227450" imgH="77152500" progId="">
                  <p:embed/>
                </p:oleObj>
              </mc:Choice>
              <mc:Fallback>
                <p:oleObj name="" r:id="rId1" imgW="67227450" imgH="77152500" progId="">
                  <p:embed/>
                  <p:pic>
                    <p:nvPicPr>
                      <p:cNvPr id="0" name="Object 2"/>
                      <p:cNvPicPr/>
                      <p:nvPr/>
                    </p:nvPicPr>
                    <p:blipFill>
                      <a:blip r:embed="rId2"/>
                      <a:stretch>
                        <a:fillRect/>
                      </a:stretch>
                    </p:blipFill>
                    <p:spPr>
                      <a:xfrm>
                        <a:off x="3851275" y="0"/>
                        <a:ext cx="4954588" cy="5688013"/>
                      </a:xfrm>
                      <a:prstGeom prst="rect">
                        <a:avLst/>
                      </a:prstGeom>
                      <a:noFill/>
                      <a:ln w="38100">
                        <a:noFill/>
                      </a:ln>
                    </p:spPr>
                  </p:pic>
                </p:oleObj>
              </mc:Fallback>
            </mc:AlternateContent>
          </a:graphicData>
        </a:graphic>
      </p:graphicFrame>
      <p:sp>
        <p:nvSpPr>
          <p:cNvPr id="20484" name="Text Box 6"/>
          <p:cNvSpPr txBox="1"/>
          <p:nvPr/>
        </p:nvSpPr>
        <p:spPr>
          <a:xfrm>
            <a:off x="5795963" y="6092825"/>
            <a:ext cx="2133600" cy="461963"/>
          </a:xfrm>
          <a:prstGeom prst="rect">
            <a:avLst/>
          </a:prstGeom>
          <a:solidFill>
            <a:schemeClr val="accent1"/>
          </a:solidFill>
          <a:ln w="9525">
            <a:noFill/>
          </a:ln>
        </p:spPr>
        <p:txBody>
          <a:bodyPr>
            <a:spAutoFit/>
          </a:bodyPr>
          <a:lstStyle/>
          <a:p>
            <a:pPr>
              <a:spcBef>
                <a:spcPct val="50000"/>
              </a:spcBef>
            </a:pPr>
            <a:r>
              <a:rPr lang="en-US" altLang="zh-CN" i="0" dirty="0">
                <a:latin typeface="Times New Roman" panose="02020603050405020304" pitchFamily="18" charset="0"/>
              </a:rPr>
              <a:t>Fig. 6(a)</a:t>
            </a:r>
            <a:endParaRPr lang="en-US" altLang="zh-CN" i="0" dirty="0">
              <a:latin typeface="Times New Roman" panose="02020603050405020304" pitchFamily="18" charset="0"/>
            </a:endParaRPr>
          </a:p>
        </p:txBody>
      </p:sp>
      <p:sp>
        <p:nvSpPr>
          <p:cNvPr id="20485" name="Text Box 7"/>
          <p:cNvSpPr txBox="1"/>
          <p:nvPr/>
        </p:nvSpPr>
        <p:spPr>
          <a:xfrm>
            <a:off x="250825" y="476250"/>
            <a:ext cx="3313113" cy="5448300"/>
          </a:xfrm>
          <a:prstGeom prst="rect">
            <a:avLst/>
          </a:prstGeom>
          <a:solidFill>
            <a:srgbClr val="FF99CC"/>
          </a:solidFill>
          <a:ln w="9525">
            <a:noFill/>
          </a:ln>
        </p:spPr>
        <p:txBody>
          <a:bodyPr>
            <a:spAutoFit/>
          </a:bodyPr>
          <a:lstStyle/>
          <a:p>
            <a:pPr>
              <a:spcBef>
                <a:spcPct val="50000"/>
              </a:spcBef>
            </a:pPr>
            <a:r>
              <a:rPr lang="en-GB" altLang="zh-CN" i="0" dirty="0">
                <a:latin typeface="Times New Roman" panose="02020603050405020304" pitchFamily="18" charset="0"/>
              </a:rPr>
              <a:t>In Fig. 6 (a), the solid composition of AlGaN deviates from the linear function if </a:t>
            </a:r>
            <a:r>
              <a:rPr lang="en-GB" altLang="zh-CN" i="0" dirty="0">
                <a:latin typeface="Symbol" panose="05050102010706020507" pitchFamily="18" charset="2"/>
              </a:rPr>
              <a:t>h</a:t>
            </a:r>
            <a:r>
              <a:rPr lang="en-GB" altLang="zh-CN" i="0" dirty="0">
                <a:latin typeface="Times New Roman" panose="02020603050405020304" pitchFamily="18" charset="0"/>
              </a:rPr>
              <a:t> increases, since we assume that III-nitrides are synthesised by the reactions between III elements and undecomposed ammonia. </a:t>
            </a:r>
            <a:endParaRPr lang="en-GB" altLang="zh-CN" i="0" dirty="0">
              <a:latin typeface="Times New Roman" panose="02020603050405020304" pitchFamily="18" charset="0"/>
            </a:endParaRPr>
          </a:p>
          <a:p>
            <a:pPr>
              <a:spcBef>
                <a:spcPct val="50000"/>
              </a:spcBef>
            </a:pPr>
            <a:r>
              <a:rPr lang="en-GB" altLang="zh-CN" i="0" dirty="0">
                <a:latin typeface="Times New Roman" panose="02020603050405020304" pitchFamily="18" charset="0"/>
              </a:rPr>
              <a:t>The influence of </a:t>
            </a:r>
            <a:r>
              <a:rPr lang="en-US" altLang="zh-CN" i="0" dirty="0">
                <a:latin typeface="Symbol" panose="05050102010706020507" pitchFamily="18" charset="2"/>
              </a:rPr>
              <a:t>h</a:t>
            </a:r>
            <a:r>
              <a:rPr lang="en-GB" altLang="zh-CN" i="0" dirty="0">
                <a:latin typeface="Times New Roman" panose="02020603050405020304" pitchFamily="18" charset="0"/>
              </a:rPr>
              <a:t> on the AlxGa1-xN system, however, is smaller as compared with the InGaN system. </a:t>
            </a:r>
            <a:endParaRPr lang="en-GB" altLang="zh-CN" i="0" dirty="0">
              <a:latin typeface="Times New Roman" panose="02020603050405020304" pitchFamily="18" charset="0"/>
            </a:endParaRPr>
          </a:p>
        </p:txBody>
      </p:sp>
      <p:sp>
        <p:nvSpPr>
          <p:cNvPr id="20486" name="矩形 5"/>
          <p:cNvSpPr/>
          <p:nvPr/>
        </p:nvSpPr>
        <p:spPr>
          <a:xfrm>
            <a:off x="755650" y="6092825"/>
            <a:ext cx="4129088" cy="461963"/>
          </a:xfrm>
          <a:prstGeom prst="rect">
            <a:avLst/>
          </a:prstGeom>
          <a:solidFill>
            <a:schemeClr val="bg1"/>
          </a:solidFill>
          <a:ln w="9525">
            <a:noFill/>
          </a:ln>
        </p:spPr>
        <p:txBody>
          <a:bodyPr wrap="none">
            <a:spAutoFit/>
          </a:bodyPr>
          <a:lstStyle/>
          <a:p>
            <a:r>
              <a:rPr lang="en-GB" altLang="zh-CN" i="0" dirty="0">
                <a:solidFill>
                  <a:srgbClr val="FF0000"/>
                </a:solidFill>
                <a:latin typeface="Times New Roman" panose="02020603050405020304" pitchFamily="18" charset="0"/>
              </a:rPr>
              <a:t>decomposed fraction of NH</a:t>
            </a:r>
            <a:r>
              <a:rPr lang="en-GB" altLang="zh-CN" i="0" baseline="-25000" dirty="0">
                <a:solidFill>
                  <a:srgbClr val="FF0000"/>
                </a:solidFill>
                <a:latin typeface="Times New Roman" panose="02020603050405020304" pitchFamily="18" charset="0"/>
              </a:rPr>
              <a:t>3</a:t>
            </a:r>
            <a:r>
              <a:rPr lang="en-GB" altLang="zh-CN" i="0" dirty="0">
                <a:solidFill>
                  <a:srgbClr val="FF0000"/>
                </a:solidFill>
                <a:latin typeface="Times New Roman" panose="02020603050405020304" pitchFamily="18" charset="0"/>
              </a:rPr>
              <a:t>, </a:t>
            </a:r>
            <a:r>
              <a:rPr lang="en-GB" altLang="zh-CN" i="0" dirty="0">
                <a:solidFill>
                  <a:srgbClr val="FF0000"/>
                </a:solidFill>
                <a:latin typeface="Times New Roman" panose="02020603050405020304" pitchFamily="18" charset="0"/>
                <a:sym typeface="Symbol" panose="05050102010706020507" pitchFamily="18" charset="2"/>
              </a:rPr>
              <a:t></a:t>
            </a:r>
            <a:r>
              <a:rPr lang="en-GB" altLang="zh-CN" i="0" dirty="0">
                <a:solidFill>
                  <a:srgbClr val="FF0000"/>
                </a:solidFill>
                <a:latin typeface="Times New Roman" panose="02020603050405020304" pitchFamily="18" charset="0"/>
              </a:rPr>
              <a:t>,</a:t>
            </a:r>
            <a:endParaRPr lang="zh-CN" altLang="en-US" i="0" dirty="0">
              <a:solidFill>
                <a:srgbClr val="FF0000"/>
              </a:solidFill>
              <a:latin typeface="Times New Roman" panose="02020603050405020304" pitchFamily="18" charset="0"/>
            </a:endParaRPr>
          </a:p>
        </p:txBody>
      </p:sp>
      <p:sp>
        <p:nvSpPr>
          <p:cNvPr id="20487" name="灯片编号占位符 6"/>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p:nvPr/>
        </p:nvSpPr>
        <p:spPr>
          <a:xfrm>
            <a:off x="214313" y="1700213"/>
            <a:ext cx="8389937" cy="1373187"/>
          </a:xfrm>
          <a:prstGeom prst="rect">
            <a:avLst/>
          </a:prstGeom>
          <a:solidFill>
            <a:schemeClr val="accent2"/>
          </a:solidFill>
          <a:ln w="9525">
            <a:noFill/>
          </a:ln>
        </p:spPr>
        <p:txBody>
          <a:bodyPr>
            <a:spAutoFit/>
          </a:bodyPr>
          <a:lstStyle/>
          <a:p>
            <a:r>
              <a:rPr lang="en-US" altLang="zh-CN" sz="2800" i="0" dirty="0">
                <a:solidFill>
                  <a:schemeClr val="bg1"/>
                </a:solidFill>
                <a:latin typeface="Times New Roman" panose="02020603050405020304" pitchFamily="18" charset="0"/>
              </a:rPr>
              <a:t>pn = n</a:t>
            </a:r>
            <a:r>
              <a:rPr lang="en-US" altLang="zh-CN" sz="2800" i="0" baseline="-25000" dirty="0">
                <a:solidFill>
                  <a:schemeClr val="bg1"/>
                </a:solidFill>
                <a:latin typeface="Times New Roman" panose="02020603050405020304" pitchFamily="18" charset="0"/>
              </a:rPr>
              <a:t>i</a:t>
            </a:r>
            <a:r>
              <a:rPr lang="en-US" altLang="zh-CN" sz="2800" i="0" baseline="30000" dirty="0">
                <a:solidFill>
                  <a:schemeClr val="bg1"/>
                </a:solidFill>
                <a:latin typeface="Times New Roman" panose="02020603050405020304" pitchFamily="18" charset="0"/>
              </a:rPr>
              <a:t>2</a:t>
            </a:r>
            <a:r>
              <a:rPr lang="en-US" altLang="zh-CN" sz="2800" i="0" dirty="0">
                <a:solidFill>
                  <a:schemeClr val="bg1"/>
                </a:solidFill>
                <a:latin typeface="Times New Roman" panose="02020603050405020304" pitchFamily="18" charset="0"/>
              </a:rPr>
              <a:t> = 4 (2</a:t>
            </a:r>
            <a:r>
              <a:rPr lang="en-US" altLang="zh-CN" sz="2800" i="0" dirty="0">
                <a:solidFill>
                  <a:schemeClr val="bg1"/>
                </a:solidFill>
                <a:latin typeface="Symbol" panose="05050102010706020507" pitchFamily="18" charset="2"/>
              </a:rPr>
              <a:t>p</a:t>
            </a:r>
            <a:r>
              <a:rPr lang="en-US" altLang="zh-CN" sz="2800" i="0" dirty="0">
                <a:solidFill>
                  <a:schemeClr val="bg1"/>
                </a:solidFill>
                <a:latin typeface="Times New Roman" panose="02020603050405020304" pitchFamily="18" charset="0"/>
              </a:rPr>
              <a:t>kT/ h</a:t>
            </a:r>
            <a:r>
              <a:rPr lang="en-US" altLang="zh-CN" sz="2800" i="0" baseline="30000" dirty="0">
                <a:solidFill>
                  <a:schemeClr val="bg1"/>
                </a:solidFill>
                <a:latin typeface="Times New Roman" panose="02020603050405020304" pitchFamily="18" charset="0"/>
              </a:rPr>
              <a:t>2</a:t>
            </a:r>
            <a:r>
              <a:rPr lang="en-US" altLang="zh-CN" sz="2800" i="0" dirty="0">
                <a:solidFill>
                  <a:schemeClr val="bg1"/>
                </a:solidFill>
                <a:latin typeface="Times New Roman" panose="02020603050405020304" pitchFamily="18" charset="0"/>
              </a:rPr>
              <a:t>)</a:t>
            </a:r>
            <a:r>
              <a:rPr lang="en-US" altLang="zh-CN" sz="2800" i="0" baseline="30000" dirty="0">
                <a:solidFill>
                  <a:schemeClr val="bg1"/>
                </a:solidFill>
                <a:latin typeface="Times New Roman" panose="02020603050405020304" pitchFamily="18" charset="0"/>
              </a:rPr>
              <a:t>3</a:t>
            </a:r>
            <a:r>
              <a:rPr lang="en-US" altLang="zh-CN" sz="2800" i="0" dirty="0">
                <a:solidFill>
                  <a:schemeClr val="bg1"/>
                </a:solidFill>
                <a:latin typeface="Times New Roman" panose="02020603050405020304" pitchFamily="18" charset="0"/>
              </a:rPr>
              <a:t> ( m</a:t>
            </a:r>
            <a:r>
              <a:rPr lang="en-US" altLang="zh-CN" sz="2800" i="0" baseline="-25000" dirty="0">
                <a:solidFill>
                  <a:schemeClr val="bg1"/>
                </a:solidFill>
                <a:latin typeface="Times New Roman" panose="02020603050405020304" pitchFamily="18" charset="0"/>
              </a:rPr>
              <a:t>e</a:t>
            </a:r>
            <a:r>
              <a:rPr lang="en-US" altLang="zh-CN" sz="2800" i="0" dirty="0">
                <a:solidFill>
                  <a:schemeClr val="bg1"/>
                </a:solidFill>
                <a:latin typeface="Times New Roman" panose="02020603050405020304" pitchFamily="18" charset="0"/>
              </a:rPr>
              <a:t>*m</a:t>
            </a:r>
            <a:r>
              <a:rPr lang="en-US" altLang="zh-CN" sz="2800" i="0" baseline="-25000" dirty="0">
                <a:solidFill>
                  <a:schemeClr val="bg1"/>
                </a:solidFill>
                <a:latin typeface="Times New Roman" panose="02020603050405020304" pitchFamily="18" charset="0"/>
              </a:rPr>
              <a:t>v</a:t>
            </a:r>
            <a:r>
              <a:rPr lang="en-US" altLang="zh-CN" sz="2800" i="0" dirty="0">
                <a:solidFill>
                  <a:schemeClr val="bg1"/>
                </a:solidFill>
                <a:latin typeface="Times New Roman" panose="02020603050405020304" pitchFamily="18" charset="0"/>
              </a:rPr>
              <a:t>* )</a:t>
            </a:r>
            <a:r>
              <a:rPr lang="en-US" altLang="zh-CN" sz="2800" i="0" baseline="30000" dirty="0">
                <a:solidFill>
                  <a:schemeClr val="bg1"/>
                </a:solidFill>
                <a:latin typeface="Times New Roman" panose="02020603050405020304" pitchFamily="18" charset="0"/>
              </a:rPr>
              <a:t>3/2</a:t>
            </a:r>
            <a:r>
              <a:rPr lang="en-US" altLang="zh-CN" sz="2800" i="0" dirty="0">
                <a:solidFill>
                  <a:schemeClr val="bg1"/>
                </a:solidFill>
                <a:latin typeface="Times New Roman" panose="02020603050405020304" pitchFamily="18" charset="0"/>
              </a:rPr>
              <a:t> exp( -</a:t>
            </a:r>
            <a:r>
              <a:rPr lang="en-US" altLang="zh-CN" sz="2800" i="0" dirty="0">
                <a:solidFill>
                  <a:schemeClr val="bg1"/>
                </a:solidFill>
                <a:latin typeface="Times New Roman" panose="02020603050405020304" pitchFamily="18" charset="0"/>
                <a:sym typeface="Symbol" panose="05050102010706020507" pitchFamily="18" charset="2"/>
              </a:rPr>
              <a:t></a:t>
            </a:r>
            <a:r>
              <a:rPr lang="en-US" altLang="zh-CN" sz="2800" i="0" dirty="0">
                <a:solidFill>
                  <a:schemeClr val="bg1"/>
                </a:solidFill>
                <a:latin typeface="Times New Roman" panose="02020603050405020304" pitchFamily="18" charset="0"/>
              </a:rPr>
              <a:t>E</a:t>
            </a:r>
            <a:r>
              <a:rPr lang="en-US" altLang="zh-CN" sz="2800" i="0" baseline="-25000" dirty="0">
                <a:solidFill>
                  <a:schemeClr val="bg1"/>
                </a:solidFill>
                <a:latin typeface="Times New Roman" panose="02020603050405020304" pitchFamily="18" charset="0"/>
              </a:rPr>
              <a:t>cv</a:t>
            </a:r>
            <a:r>
              <a:rPr lang="en-US" altLang="zh-CN" sz="2800" i="0" dirty="0">
                <a:solidFill>
                  <a:schemeClr val="bg1"/>
                </a:solidFill>
                <a:latin typeface="Times New Roman" panose="02020603050405020304" pitchFamily="18" charset="0"/>
              </a:rPr>
              <a:t>/ kT)   </a:t>
            </a:r>
            <a:endParaRPr lang="en-US" altLang="zh-CN" sz="2800" i="0" dirty="0">
              <a:solidFill>
                <a:schemeClr val="bg1"/>
              </a:solidFill>
              <a:latin typeface="Times New Roman" panose="02020603050405020304" pitchFamily="18" charset="0"/>
            </a:endParaRPr>
          </a:p>
          <a:p>
            <a:endParaRPr lang="en-US" altLang="zh-CN" sz="2800" i="0" dirty="0">
              <a:solidFill>
                <a:schemeClr val="bg1"/>
              </a:solidFill>
              <a:latin typeface="Times New Roman" panose="02020603050405020304" pitchFamily="18" charset="0"/>
            </a:endParaRPr>
          </a:p>
          <a:p>
            <a:r>
              <a:rPr lang="en-US" altLang="zh-CN" sz="2800" i="0" dirty="0">
                <a:solidFill>
                  <a:schemeClr val="bg1"/>
                </a:solidFill>
                <a:latin typeface="Times New Roman" panose="02020603050405020304" pitchFamily="18" charset="0"/>
              </a:rPr>
              <a:t>----------(7) </a:t>
            </a:r>
            <a:endParaRPr lang="en-US" altLang="zh-CN" sz="2800" i="0" dirty="0">
              <a:solidFill>
                <a:schemeClr val="bg1"/>
              </a:solidFill>
              <a:latin typeface="Times New Roman" panose="02020603050405020304" pitchFamily="18" charset="0"/>
            </a:endParaRPr>
          </a:p>
        </p:txBody>
      </p:sp>
      <p:sp>
        <p:nvSpPr>
          <p:cNvPr id="63491" name="Text Box 5"/>
          <p:cNvSpPr txBox="1"/>
          <p:nvPr/>
        </p:nvSpPr>
        <p:spPr>
          <a:xfrm>
            <a:off x="611188" y="620713"/>
            <a:ext cx="8532812" cy="523875"/>
          </a:xfrm>
          <a:prstGeom prst="rect">
            <a:avLst/>
          </a:prstGeom>
          <a:solidFill>
            <a:srgbClr val="FFFF66"/>
          </a:solidFill>
          <a:ln w="9525">
            <a:noFill/>
          </a:ln>
        </p:spPr>
        <p:txBody>
          <a:bodyPr>
            <a:spAutoFit/>
          </a:bodyPr>
          <a:lstStyle/>
          <a:p>
            <a:pPr>
              <a:spcBef>
                <a:spcPct val="50000"/>
              </a:spcBef>
            </a:pPr>
            <a:r>
              <a:rPr lang="en-US" altLang="zh-CN" sz="2800" i="0" dirty="0">
                <a:solidFill>
                  <a:srgbClr val="FF3300"/>
                </a:solidFill>
                <a:latin typeface="Times New Roman" panose="02020603050405020304" pitchFamily="18" charset="0"/>
              </a:rPr>
              <a:t>the condition for the charge neutrality and the relation</a:t>
            </a:r>
            <a:endParaRPr lang="en-US" altLang="zh-CN" sz="2800" i="0" dirty="0">
              <a:solidFill>
                <a:srgbClr val="FF3300"/>
              </a:solidFill>
              <a:latin typeface="Times New Roman" panose="02020603050405020304" pitchFamily="18" charset="0"/>
            </a:endParaRPr>
          </a:p>
        </p:txBody>
      </p:sp>
      <p:sp>
        <p:nvSpPr>
          <p:cNvPr id="63492" name="Text Box 6"/>
          <p:cNvSpPr txBox="1"/>
          <p:nvPr/>
        </p:nvSpPr>
        <p:spPr>
          <a:xfrm>
            <a:off x="0" y="3284538"/>
            <a:ext cx="9144000" cy="2678112"/>
          </a:xfrm>
          <a:prstGeom prst="rect">
            <a:avLst/>
          </a:prstGeom>
          <a:solidFill>
            <a:schemeClr val="accent2"/>
          </a:solidFill>
          <a:ln w="9525">
            <a:noFill/>
          </a:ln>
        </p:spPr>
        <p:txBody>
          <a:bodyPr>
            <a:spAutoFit/>
          </a:bodyPr>
          <a:lstStyle/>
          <a:p>
            <a:r>
              <a:rPr lang="en-US" altLang="zh-CN" i="0" dirty="0">
                <a:solidFill>
                  <a:schemeClr val="bg1"/>
                </a:solidFill>
                <a:latin typeface="Times New Roman" panose="02020603050405020304" pitchFamily="18" charset="0"/>
              </a:rPr>
              <a:t>equilibrium constant K</a:t>
            </a:r>
            <a:r>
              <a:rPr lang="en-US" altLang="zh-CN" i="0" baseline="-25000" dirty="0">
                <a:solidFill>
                  <a:schemeClr val="bg1"/>
                </a:solidFill>
                <a:latin typeface="Times New Roman" panose="02020603050405020304" pitchFamily="18" charset="0"/>
              </a:rPr>
              <a:t>i</a:t>
            </a:r>
            <a:r>
              <a:rPr lang="en-US" altLang="zh-CN" i="0" dirty="0">
                <a:solidFill>
                  <a:schemeClr val="bg1"/>
                </a:solidFill>
                <a:latin typeface="Times New Roman" panose="02020603050405020304" pitchFamily="18" charset="0"/>
              </a:rPr>
              <a:t> of each of the reactions of equations  (1) to (6), </a:t>
            </a:r>
            <a:endParaRPr lang="en-US" altLang="zh-CN" i="0" dirty="0">
              <a:solidFill>
                <a:schemeClr val="bg1"/>
              </a:solidFill>
              <a:latin typeface="Times New Roman" panose="02020603050405020304" pitchFamily="18" charset="0"/>
            </a:endParaRPr>
          </a:p>
          <a:p>
            <a:r>
              <a:rPr lang="en-US" altLang="zh-CN" i="0" dirty="0">
                <a:solidFill>
                  <a:schemeClr val="bg1"/>
                </a:solidFill>
                <a:latin typeface="Times New Roman" panose="02020603050405020304" pitchFamily="18" charset="0"/>
              </a:rPr>
              <a:t>Ki = exp(- </a:t>
            </a:r>
            <a:r>
              <a:rPr lang="en-US" altLang="zh-CN" i="0" dirty="0">
                <a:solidFill>
                  <a:schemeClr val="bg1"/>
                </a:solidFill>
                <a:latin typeface="Times New Roman" panose="02020603050405020304" pitchFamily="18" charset="0"/>
                <a:sym typeface="Symbol" panose="05050102010706020507" pitchFamily="18" charset="2"/>
              </a:rPr>
              <a:t>G/kT</a:t>
            </a:r>
            <a:r>
              <a:rPr lang="en-US" altLang="zh-CN" i="0" dirty="0">
                <a:solidFill>
                  <a:schemeClr val="bg1"/>
                </a:solidFill>
                <a:latin typeface="Times New Roman" panose="02020603050405020304" pitchFamily="18" charset="0"/>
              </a:rPr>
              <a:t>),    </a:t>
            </a:r>
            <a:r>
              <a:rPr lang="en-US" altLang="zh-CN" i="0" dirty="0">
                <a:solidFill>
                  <a:schemeClr val="bg1"/>
                </a:solidFill>
                <a:latin typeface="Times New Roman" panose="02020603050405020304" pitchFamily="18" charset="0"/>
                <a:sym typeface="Symbol" panose="05050102010706020507" pitchFamily="18" charset="2"/>
              </a:rPr>
              <a:t>G= </a:t>
            </a:r>
            <a:r>
              <a:rPr lang="en-US" altLang="zh-CN" i="0" dirty="0">
                <a:solidFill>
                  <a:schemeClr val="bg1"/>
                </a:solidFill>
                <a:latin typeface="Times New Roman" panose="02020603050405020304" pitchFamily="18" charset="0"/>
              </a:rPr>
              <a:t> H</a:t>
            </a:r>
            <a:r>
              <a:rPr lang="en-US" altLang="zh-CN" i="0" baseline="-25000" dirty="0">
                <a:solidFill>
                  <a:schemeClr val="bg1"/>
                </a:solidFill>
                <a:latin typeface="Times New Roman" panose="02020603050405020304" pitchFamily="18" charset="0"/>
              </a:rPr>
              <a:t>i</a:t>
            </a:r>
            <a:r>
              <a:rPr lang="en-US" altLang="zh-CN" i="0" dirty="0">
                <a:solidFill>
                  <a:schemeClr val="bg1"/>
                </a:solidFill>
                <a:latin typeface="Times New Roman" panose="02020603050405020304" pitchFamily="18" charset="0"/>
              </a:rPr>
              <a:t> - T </a:t>
            </a:r>
            <a:r>
              <a:rPr lang="en-US" altLang="zh-CN" i="0" dirty="0">
                <a:solidFill>
                  <a:schemeClr val="bg1"/>
                </a:solidFill>
                <a:latin typeface="Times New Roman" panose="02020603050405020304" pitchFamily="18" charset="0"/>
                <a:sym typeface="Symbol" panose="05050102010706020507" pitchFamily="18" charset="2"/>
              </a:rPr>
              <a:t></a:t>
            </a:r>
            <a:r>
              <a:rPr lang="en-US" altLang="zh-CN" i="0" dirty="0">
                <a:solidFill>
                  <a:schemeClr val="bg1"/>
                </a:solidFill>
                <a:latin typeface="Times New Roman" panose="02020603050405020304" pitchFamily="18" charset="0"/>
              </a:rPr>
              <a:t> S</a:t>
            </a:r>
            <a:r>
              <a:rPr lang="en-US" altLang="zh-CN" i="0" baseline="-25000" dirty="0">
                <a:solidFill>
                  <a:schemeClr val="bg1"/>
                </a:solidFill>
                <a:latin typeface="Times New Roman" panose="02020603050405020304" pitchFamily="18" charset="0"/>
              </a:rPr>
              <a:t>i</a:t>
            </a:r>
            <a:endParaRPr lang="en-US" altLang="zh-CN" i="0" baseline="-25000" dirty="0">
              <a:solidFill>
                <a:schemeClr val="bg1"/>
              </a:solidFill>
              <a:latin typeface="Times New Roman" panose="02020603050405020304" pitchFamily="18" charset="0"/>
            </a:endParaRPr>
          </a:p>
          <a:p>
            <a:endParaRPr lang="en-US" altLang="zh-CN" i="0" dirty="0">
              <a:solidFill>
                <a:schemeClr val="bg1"/>
              </a:solidFill>
              <a:latin typeface="Times New Roman" panose="02020603050405020304" pitchFamily="18" charset="0"/>
            </a:endParaRPr>
          </a:p>
          <a:p>
            <a:r>
              <a:rPr lang="en-US" altLang="zh-CN" i="0" dirty="0">
                <a:solidFill>
                  <a:schemeClr val="bg1"/>
                </a:solidFill>
                <a:latin typeface="Times New Roman" panose="02020603050405020304" pitchFamily="18" charset="0"/>
              </a:rPr>
              <a:t>K</a:t>
            </a:r>
            <a:r>
              <a:rPr lang="en-US" altLang="zh-CN" i="0" baseline="-25000" dirty="0">
                <a:solidFill>
                  <a:schemeClr val="bg1"/>
                </a:solidFill>
                <a:latin typeface="Times New Roman" panose="02020603050405020304" pitchFamily="18" charset="0"/>
              </a:rPr>
              <a:t>i </a:t>
            </a:r>
            <a:r>
              <a:rPr lang="en-US" altLang="zh-CN" i="0" dirty="0">
                <a:solidFill>
                  <a:schemeClr val="bg1"/>
                </a:solidFill>
                <a:latin typeface="Times New Roman" panose="02020603050405020304" pitchFamily="18" charset="0"/>
              </a:rPr>
              <a:t>= exp[ -(</a:t>
            </a:r>
            <a:r>
              <a:rPr lang="en-US" altLang="zh-CN" i="0" dirty="0">
                <a:solidFill>
                  <a:schemeClr val="bg1"/>
                </a:solidFill>
                <a:latin typeface="Times New Roman" panose="02020603050405020304" pitchFamily="18" charset="0"/>
                <a:sym typeface="Symbol" panose="05050102010706020507" pitchFamily="18" charset="2"/>
              </a:rPr>
              <a:t></a:t>
            </a:r>
            <a:r>
              <a:rPr lang="en-US" altLang="zh-CN" i="0" dirty="0">
                <a:solidFill>
                  <a:schemeClr val="bg1"/>
                </a:solidFill>
                <a:latin typeface="Times New Roman" panose="02020603050405020304" pitchFamily="18" charset="0"/>
              </a:rPr>
              <a:t> H</a:t>
            </a:r>
            <a:r>
              <a:rPr lang="en-US" altLang="zh-CN" i="0" baseline="-25000" dirty="0">
                <a:solidFill>
                  <a:schemeClr val="bg1"/>
                </a:solidFill>
                <a:latin typeface="Times New Roman" panose="02020603050405020304" pitchFamily="18" charset="0"/>
              </a:rPr>
              <a:t>i</a:t>
            </a:r>
            <a:r>
              <a:rPr lang="en-US" altLang="zh-CN" i="0" dirty="0">
                <a:solidFill>
                  <a:schemeClr val="bg1"/>
                </a:solidFill>
                <a:latin typeface="Times New Roman" panose="02020603050405020304" pitchFamily="18" charset="0"/>
              </a:rPr>
              <a:t> - T </a:t>
            </a:r>
            <a:r>
              <a:rPr lang="en-US" altLang="zh-CN" i="0" dirty="0">
                <a:solidFill>
                  <a:schemeClr val="bg1"/>
                </a:solidFill>
                <a:latin typeface="Times New Roman" panose="02020603050405020304" pitchFamily="18" charset="0"/>
                <a:sym typeface="Symbol" panose="05050102010706020507" pitchFamily="18" charset="2"/>
              </a:rPr>
              <a:t></a:t>
            </a:r>
            <a:r>
              <a:rPr lang="en-US" altLang="zh-CN" i="0" dirty="0">
                <a:solidFill>
                  <a:schemeClr val="bg1"/>
                </a:solidFill>
                <a:latin typeface="Times New Roman" panose="02020603050405020304" pitchFamily="18" charset="0"/>
              </a:rPr>
              <a:t> S</a:t>
            </a:r>
            <a:r>
              <a:rPr lang="en-US" altLang="zh-CN" i="0" baseline="-25000" dirty="0">
                <a:solidFill>
                  <a:schemeClr val="bg1"/>
                </a:solidFill>
                <a:latin typeface="Times New Roman" panose="02020603050405020304" pitchFamily="18" charset="0"/>
              </a:rPr>
              <a:t>i</a:t>
            </a:r>
            <a:r>
              <a:rPr lang="en-US" altLang="zh-CN" i="0" dirty="0">
                <a:solidFill>
                  <a:schemeClr val="bg1"/>
                </a:solidFill>
                <a:latin typeface="Times New Roman" panose="02020603050405020304" pitchFamily="18" charset="0"/>
              </a:rPr>
              <a:t> ) /kT ]           ------------ (8)</a:t>
            </a:r>
            <a:endParaRPr lang="en-US" altLang="zh-CN" i="0" dirty="0">
              <a:solidFill>
                <a:schemeClr val="bg1"/>
              </a:solidFill>
              <a:latin typeface="Times New Roman" panose="02020603050405020304" pitchFamily="18" charset="0"/>
            </a:endParaRPr>
          </a:p>
          <a:p>
            <a:r>
              <a:rPr lang="en-US" altLang="zh-CN" i="0" dirty="0">
                <a:solidFill>
                  <a:schemeClr val="bg1"/>
                </a:solidFill>
                <a:latin typeface="Times New Roman" panose="02020603050405020304" pitchFamily="18" charset="0"/>
              </a:rPr>
              <a:t> </a:t>
            </a:r>
            <a:r>
              <a:rPr lang="en-US" altLang="zh-CN" i="0" dirty="0">
                <a:solidFill>
                  <a:schemeClr val="bg1"/>
                </a:solidFill>
                <a:latin typeface="Times New Roman" panose="02020603050405020304" pitchFamily="18" charset="0"/>
                <a:sym typeface="Symbol" panose="05050102010706020507" pitchFamily="18" charset="2"/>
              </a:rPr>
              <a:t></a:t>
            </a:r>
            <a:r>
              <a:rPr lang="en-US" altLang="zh-CN" i="0" dirty="0">
                <a:solidFill>
                  <a:schemeClr val="bg1"/>
                </a:solidFill>
                <a:latin typeface="Times New Roman" panose="02020603050405020304" pitchFamily="18" charset="0"/>
              </a:rPr>
              <a:t> Ecv(T) = </a:t>
            </a:r>
            <a:r>
              <a:rPr lang="en-US" altLang="zh-CN" i="0" dirty="0">
                <a:solidFill>
                  <a:schemeClr val="bg1"/>
                </a:solidFill>
                <a:latin typeface="Times New Roman" panose="02020603050405020304" pitchFamily="18" charset="0"/>
                <a:sym typeface="Symbol" panose="05050102010706020507" pitchFamily="18" charset="2"/>
              </a:rPr>
              <a:t></a:t>
            </a:r>
            <a:r>
              <a:rPr lang="en-US" altLang="zh-CN" i="0" dirty="0">
                <a:solidFill>
                  <a:schemeClr val="bg1"/>
                </a:solidFill>
                <a:latin typeface="Times New Roman" panose="02020603050405020304" pitchFamily="18" charset="0"/>
              </a:rPr>
              <a:t> Ecv(0) - aT</a:t>
            </a:r>
            <a:r>
              <a:rPr lang="en-US" altLang="zh-CN" i="0" baseline="30000" dirty="0">
                <a:solidFill>
                  <a:schemeClr val="bg1"/>
                </a:solidFill>
                <a:latin typeface="Times New Roman" panose="02020603050405020304" pitchFamily="18" charset="0"/>
              </a:rPr>
              <a:t>2</a:t>
            </a:r>
            <a:r>
              <a:rPr lang="en-US" altLang="zh-CN" i="0" dirty="0">
                <a:solidFill>
                  <a:schemeClr val="bg1"/>
                </a:solidFill>
                <a:latin typeface="Times New Roman" panose="02020603050405020304" pitchFamily="18" charset="0"/>
              </a:rPr>
              <a:t> /( T + b ),          ----------- (9) </a:t>
            </a:r>
            <a:endParaRPr lang="en-US" altLang="zh-CN" i="0" dirty="0">
              <a:solidFill>
                <a:schemeClr val="bg1"/>
              </a:solidFill>
              <a:latin typeface="Times New Roman" panose="02020603050405020304" pitchFamily="18" charset="0"/>
            </a:endParaRPr>
          </a:p>
          <a:p>
            <a:r>
              <a:rPr lang="en-US" altLang="zh-CN" i="0" dirty="0">
                <a:solidFill>
                  <a:schemeClr val="bg1"/>
                </a:solidFill>
                <a:latin typeface="Times New Roman" panose="02020603050405020304" pitchFamily="18" charset="0"/>
              </a:rPr>
              <a:t>the changes of enthalpy (</a:t>
            </a:r>
            <a:r>
              <a:rPr lang="en-US" altLang="zh-CN" i="0" dirty="0">
                <a:solidFill>
                  <a:schemeClr val="bg1"/>
                </a:solidFill>
                <a:latin typeface="Symbol" panose="05050102010706020507" pitchFamily="18" charset="2"/>
              </a:rPr>
              <a:t>D</a:t>
            </a:r>
            <a:r>
              <a:rPr lang="en-US" altLang="zh-CN" i="0" dirty="0">
                <a:solidFill>
                  <a:schemeClr val="bg1"/>
                </a:solidFill>
                <a:latin typeface="Times New Roman" panose="02020603050405020304" pitchFamily="18" charset="0"/>
              </a:rPr>
              <a:t>Hi) and entropy (</a:t>
            </a:r>
            <a:r>
              <a:rPr lang="en-US" altLang="zh-CN" i="0" dirty="0">
                <a:solidFill>
                  <a:schemeClr val="bg1"/>
                </a:solidFill>
                <a:latin typeface="Symbol" panose="05050102010706020507" pitchFamily="18" charset="2"/>
              </a:rPr>
              <a:t>D</a:t>
            </a:r>
            <a:r>
              <a:rPr lang="en-US" altLang="zh-CN" i="0" dirty="0">
                <a:solidFill>
                  <a:schemeClr val="bg1"/>
                </a:solidFill>
                <a:latin typeface="Times New Roman" panose="02020603050405020304" pitchFamily="18" charset="0"/>
              </a:rPr>
              <a:t>Si) can be deduced from the formation enthalpy and the entropy variations of reactions</a:t>
            </a:r>
            <a:endParaRPr lang="en-US" altLang="zh-CN" i="0" dirty="0">
              <a:solidFill>
                <a:schemeClr val="bg1"/>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p:cNvSpPr/>
          <p:nvPr/>
        </p:nvSpPr>
        <p:spPr>
          <a:xfrm>
            <a:off x="0" y="1209675"/>
            <a:ext cx="9144000" cy="0"/>
          </a:xfrm>
          <a:prstGeom prst="rect">
            <a:avLst/>
          </a:prstGeom>
          <a:noFill/>
          <a:ln w="9525">
            <a:noFill/>
          </a:ln>
        </p:spPr>
        <p:txBody>
          <a:bodyPr wrap="none" anchor="ctr">
            <a:spAutoFit/>
          </a:bodyPr>
          <a:lstStyle/>
          <a:p>
            <a:endParaRPr lang="zh-CN" altLang="en-US" dirty="0">
              <a:latin typeface="Times New Roman" panose="02020603050405020304" pitchFamily="18" charset="0"/>
            </a:endParaRPr>
          </a:p>
        </p:txBody>
      </p:sp>
      <p:graphicFrame>
        <p:nvGraphicFramePr>
          <p:cNvPr id="21506" name="Object 2"/>
          <p:cNvGraphicFramePr/>
          <p:nvPr/>
        </p:nvGraphicFramePr>
        <p:xfrm>
          <a:off x="3563938" y="404813"/>
          <a:ext cx="5580062" cy="5405437"/>
        </p:xfrm>
        <a:graphic>
          <a:graphicData uri="http://schemas.openxmlformats.org/presentationml/2006/ole">
            <mc:AlternateContent xmlns:mc="http://schemas.openxmlformats.org/markup-compatibility/2006">
              <mc:Choice xmlns:v="urn:schemas-microsoft-com:vml" Requires="v">
                <p:oleObj spid="_x0000_s19473" name="" r:id="rId1" imgW="61598175" imgH="59797950" progId="">
                  <p:embed/>
                </p:oleObj>
              </mc:Choice>
              <mc:Fallback>
                <p:oleObj name="" r:id="rId1" imgW="61598175" imgH="59797950" progId="">
                  <p:embed/>
                  <p:pic>
                    <p:nvPicPr>
                      <p:cNvPr id="0" name="Object 2"/>
                      <p:cNvPicPr/>
                      <p:nvPr/>
                    </p:nvPicPr>
                    <p:blipFill>
                      <a:blip r:embed="rId2"/>
                      <a:stretch>
                        <a:fillRect/>
                      </a:stretch>
                    </p:blipFill>
                    <p:spPr>
                      <a:xfrm>
                        <a:off x="3563938" y="404813"/>
                        <a:ext cx="5580062" cy="5405437"/>
                      </a:xfrm>
                      <a:prstGeom prst="rect">
                        <a:avLst/>
                      </a:prstGeom>
                      <a:noFill/>
                      <a:ln w="38100">
                        <a:noFill/>
                      </a:ln>
                    </p:spPr>
                  </p:pic>
                </p:oleObj>
              </mc:Fallback>
            </mc:AlternateContent>
          </a:graphicData>
        </a:graphic>
      </p:graphicFrame>
      <p:sp>
        <p:nvSpPr>
          <p:cNvPr id="21508" name="Text Box 6"/>
          <p:cNvSpPr txBox="1"/>
          <p:nvPr/>
        </p:nvSpPr>
        <p:spPr>
          <a:xfrm>
            <a:off x="4929188" y="5805488"/>
            <a:ext cx="1803400" cy="461962"/>
          </a:xfrm>
          <a:prstGeom prst="rect">
            <a:avLst/>
          </a:prstGeom>
          <a:solidFill>
            <a:schemeClr val="accent1"/>
          </a:solidFill>
          <a:ln w="9525">
            <a:noFill/>
          </a:ln>
        </p:spPr>
        <p:txBody>
          <a:bodyPr>
            <a:spAutoFit/>
          </a:bodyPr>
          <a:lstStyle/>
          <a:p>
            <a:pPr>
              <a:spcBef>
                <a:spcPct val="50000"/>
              </a:spcBef>
            </a:pPr>
            <a:r>
              <a:rPr lang="en-US" altLang="zh-CN" i="0" dirty="0">
                <a:latin typeface="Times New Roman" panose="02020603050405020304" pitchFamily="18" charset="0"/>
              </a:rPr>
              <a:t>Fig. 6(b) </a:t>
            </a:r>
            <a:endParaRPr lang="en-US" altLang="zh-CN" i="0" dirty="0">
              <a:latin typeface="Times New Roman" panose="02020603050405020304" pitchFamily="18" charset="0"/>
            </a:endParaRPr>
          </a:p>
        </p:txBody>
      </p:sp>
      <p:sp>
        <p:nvSpPr>
          <p:cNvPr id="21509" name="Text Box 7"/>
          <p:cNvSpPr txBox="1"/>
          <p:nvPr/>
        </p:nvSpPr>
        <p:spPr>
          <a:xfrm>
            <a:off x="63500" y="104775"/>
            <a:ext cx="3571875" cy="6708775"/>
          </a:xfrm>
          <a:prstGeom prst="rect">
            <a:avLst/>
          </a:prstGeom>
          <a:solidFill>
            <a:srgbClr val="FF99CC"/>
          </a:solidFill>
          <a:ln w="9525">
            <a:noFill/>
          </a:ln>
        </p:spPr>
        <p:txBody>
          <a:bodyPr>
            <a:spAutoFit/>
          </a:bodyPr>
          <a:lstStyle/>
          <a:p>
            <a:pPr>
              <a:spcBef>
                <a:spcPct val="50000"/>
              </a:spcBef>
            </a:pPr>
            <a:r>
              <a:rPr lang="en-US" altLang="zh-CN" sz="2000" i="0" dirty="0">
                <a:latin typeface="Times New Roman" panose="02020603050405020304" pitchFamily="18" charset="0"/>
              </a:rPr>
              <a:t>Fig. 6 (b) shows the theoretical curves of the In</a:t>
            </a:r>
            <a:r>
              <a:rPr lang="en-US" altLang="zh-CN" sz="2000" i="0" baseline="-25000" dirty="0">
                <a:latin typeface="Times New Roman" panose="02020603050405020304" pitchFamily="18" charset="0"/>
              </a:rPr>
              <a:t>x</a:t>
            </a:r>
            <a:r>
              <a:rPr lang="en-US" altLang="zh-CN" sz="2000" i="0" dirty="0">
                <a:latin typeface="Times New Roman" panose="02020603050405020304" pitchFamily="18" charset="0"/>
              </a:rPr>
              <a:t>Ga</a:t>
            </a:r>
            <a:r>
              <a:rPr lang="en-US" altLang="zh-CN" sz="2000" i="0" baseline="-25000" dirty="0">
                <a:latin typeface="Times New Roman" panose="02020603050405020304" pitchFamily="18" charset="0"/>
              </a:rPr>
              <a:t>1-x</a:t>
            </a:r>
            <a:r>
              <a:rPr lang="en-US" altLang="zh-CN" sz="2000" i="0" dirty="0">
                <a:latin typeface="Times New Roman" panose="02020603050405020304" pitchFamily="18" charset="0"/>
              </a:rPr>
              <a:t>N solid composition as a function of the input mole ratio of the group III metalorganic compounds, varying the decomposition fraction of ammonia, </a:t>
            </a:r>
            <a:r>
              <a:rPr lang="en-US" altLang="zh-CN" sz="2000" i="0" dirty="0">
                <a:latin typeface="Times New Roman" panose="02020603050405020304" pitchFamily="18" charset="0"/>
                <a:sym typeface="Symbol" panose="05050102010706020507" pitchFamily="18" charset="2"/>
              </a:rPr>
              <a:t></a:t>
            </a:r>
            <a:r>
              <a:rPr lang="en-US" altLang="zh-CN" sz="2000" i="0" dirty="0">
                <a:latin typeface="Times New Roman" panose="02020603050405020304" pitchFamily="18" charset="0"/>
              </a:rPr>
              <a:t>, of 0 and 0.5.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The </a:t>
            </a:r>
            <a:r>
              <a:rPr lang="en-US" altLang="zh-CN" sz="2000" i="0" dirty="0">
                <a:latin typeface="Times New Roman" panose="02020603050405020304" pitchFamily="18" charset="0"/>
                <a:sym typeface="Symbol" panose="05050102010706020507" pitchFamily="18" charset="2"/>
              </a:rPr>
              <a:t></a:t>
            </a:r>
            <a:r>
              <a:rPr lang="en-US" altLang="zh-CN" sz="2000" i="0" dirty="0">
                <a:latin typeface="Times New Roman" panose="02020603050405020304" pitchFamily="18" charset="0"/>
              </a:rPr>
              <a:t> has a dramatic inference on the incorporation of In.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For example in Fig. 6 (b) the solid composition is a linear function of the input mole ratio at </a:t>
            </a:r>
            <a:r>
              <a:rPr lang="en-US" altLang="zh-CN" sz="2000" i="0" dirty="0">
                <a:latin typeface="Times New Roman" panose="02020603050405020304" pitchFamily="18" charset="0"/>
                <a:sym typeface="Symbol" panose="05050102010706020507" pitchFamily="18" charset="2"/>
              </a:rPr>
              <a:t></a:t>
            </a:r>
            <a:r>
              <a:rPr lang="en-US" altLang="zh-CN" sz="2000" i="0" dirty="0">
                <a:latin typeface="Times New Roman" panose="02020603050405020304" pitchFamily="18" charset="0"/>
              </a:rPr>
              <a:t>=0.0. </a:t>
            </a:r>
            <a:endParaRPr lang="en-US" altLang="zh-CN" sz="2000" i="0" dirty="0">
              <a:latin typeface="Times New Roman" panose="02020603050405020304" pitchFamily="18" charset="0"/>
            </a:endParaRPr>
          </a:p>
          <a:p>
            <a:pPr>
              <a:spcBef>
                <a:spcPct val="50000"/>
              </a:spcBef>
            </a:pPr>
            <a:r>
              <a:rPr lang="en-US" altLang="zh-CN" sz="2000" i="0" dirty="0">
                <a:latin typeface="Times New Roman" panose="02020603050405020304" pitchFamily="18" charset="0"/>
              </a:rPr>
              <a:t>However, with the increase of </a:t>
            </a:r>
            <a:r>
              <a:rPr lang="en-US" altLang="zh-CN" sz="2000" i="0" dirty="0">
                <a:latin typeface="Times New Roman" panose="02020603050405020304" pitchFamily="18" charset="0"/>
                <a:sym typeface="Symbol" panose="05050102010706020507" pitchFamily="18" charset="2"/>
              </a:rPr>
              <a:t></a:t>
            </a:r>
            <a:r>
              <a:rPr lang="en-US" altLang="zh-CN" sz="2000" i="0" dirty="0">
                <a:latin typeface="Times New Roman" panose="02020603050405020304" pitchFamily="18" charset="0"/>
              </a:rPr>
              <a:t>, the solid composition deviates from the linear function and the indium content in the solid becomes about 0.1 for the input mole ratio of 0.72 at </a:t>
            </a:r>
            <a:r>
              <a:rPr lang="en-US" altLang="zh-CN" sz="2000" i="0" dirty="0">
                <a:latin typeface="Times New Roman" panose="02020603050405020304" pitchFamily="18" charset="0"/>
                <a:sym typeface="Symbol" panose="05050102010706020507" pitchFamily="18" charset="2"/>
              </a:rPr>
              <a:t></a:t>
            </a:r>
            <a:r>
              <a:rPr lang="en-US" altLang="zh-CN" sz="2000" i="0" dirty="0">
                <a:latin typeface="Times New Roman" panose="02020603050405020304" pitchFamily="18" charset="0"/>
              </a:rPr>
              <a:t>=0.5. </a:t>
            </a:r>
            <a:endParaRPr lang="en-US" altLang="zh-CN" sz="2000" i="0" dirty="0">
              <a:latin typeface="Times New Roman" panose="02020603050405020304" pitchFamily="18" charset="0"/>
            </a:endParaRPr>
          </a:p>
        </p:txBody>
      </p:sp>
      <p:sp>
        <p:nvSpPr>
          <p:cNvPr id="21510"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Object 2"/>
          <p:cNvPicPr>
            <a:picLocks noChangeAspect="1"/>
          </p:cNvPicPr>
          <p:nvPr/>
        </p:nvPicPr>
        <p:blipFill>
          <a:blip r:embed="rId1"/>
          <a:stretch>
            <a:fillRect/>
          </a:stretch>
        </p:blipFill>
        <p:spPr>
          <a:xfrm>
            <a:off x="571500" y="214313"/>
            <a:ext cx="7772400" cy="6400800"/>
          </a:xfrm>
          <a:prstGeom prst="rect">
            <a:avLst/>
          </a:prstGeom>
          <a:noFill/>
          <a:ln w="38100">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Object 2"/>
          <p:cNvPicPr>
            <a:picLocks noChangeAspect="1"/>
          </p:cNvPicPr>
          <p:nvPr/>
        </p:nvPicPr>
        <p:blipFill>
          <a:blip r:embed="rId1"/>
          <a:stretch>
            <a:fillRect/>
          </a:stretch>
        </p:blipFill>
        <p:spPr>
          <a:xfrm>
            <a:off x="0" y="214313"/>
            <a:ext cx="5143500" cy="5167312"/>
          </a:xfrm>
          <a:prstGeom prst="rect">
            <a:avLst/>
          </a:prstGeom>
          <a:noFill/>
          <a:ln w="38100">
            <a:noFill/>
          </a:ln>
        </p:spPr>
      </p:pic>
      <p:sp>
        <p:nvSpPr>
          <p:cNvPr id="65539" name="TextBox 9"/>
          <p:cNvSpPr txBox="1"/>
          <p:nvPr/>
        </p:nvSpPr>
        <p:spPr>
          <a:xfrm>
            <a:off x="4714875" y="285750"/>
            <a:ext cx="4000500" cy="5367655"/>
          </a:xfrm>
          <a:prstGeom prst="rect">
            <a:avLst/>
          </a:prstGeom>
          <a:noFill/>
          <a:ln w="9525">
            <a:noFill/>
          </a:ln>
        </p:spPr>
        <p:txBody>
          <a:bodyPr>
            <a:spAutoFit/>
          </a:bodyPr>
          <a:lstStyle/>
          <a:p>
            <a:pPr algn="just">
              <a:lnSpc>
                <a:spcPct val="120000"/>
              </a:lnSpc>
              <a:buFont typeface="Wingdings" panose="05000000000000000000" pitchFamily="2" charset="2"/>
              <a:buChar char="p"/>
            </a:pPr>
            <a:r>
              <a:rPr lang="zh-CN" altLang="en-US" sz="2200" i="0" dirty="0">
                <a:solidFill>
                  <a:srgbClr val="FF0000"/>
                </a:solidFill>
                <a:latin typeface="Times New Roman" panose="02020603050405020304" pitchFamily="18" charset="0"/>
              </a:rPr>
              <a:t>随着</a:t>
            </a:r>
            <a:r>
              <a:rPr lang="en-US" altLang="zh-CN" sz="2200" i="0" dirty="0">
                <a:solidFill>
                  <a:srgbClr val="FF0000"/>
                </a:solidFill>
                <a:latin typeface="Times New Roman" panose="02020603050405020304" pitchFamily="18" charset="0"/>
              </a:rPr>
              <a:t>Ga</a:t>
            </a:r>
            <a:r>
              <a:rPr lang="zh-CN" altLang="en-US" sz="2200" i="0" dirty="0">
                <a:solidFill>
                  <a:srgbClr val="FF0000"/>
                </a:solidFill>
                <a:latin typeface="Times New Roman" panose="02020603050405020304" pitchFamily="18" charset="0"/>
              </a:rPr>
              <a:t>分压的增加或</a:t>
            </a:r>
            <a:r>
              <a:rPr lang="en-US" altLang="zh-CN" sz="2200" i="0" dirty="0">
                <a:solidFill>
                  <a:srgbClr val="FF0000"/>
                </a:solidFill>
                <a:latin typeface="Times New Roman" panose="02020603050405020304" pitchFamily="18" charset="0"/>
              </a:rPr>
              <a:t>N</a:t>
            </a:r>
            <a:r>
              <a:rPr lang="zh-CN" altLang="en-US" sz="2200" i="0" dirty="0">
                <a:solidFill>
                  <a:srgbClr val="FF0000"/>
                </a:solidFill>
                <a:latin typeface="Times New Roman" panose="02020603050405020304" pitchFamily="18" charset="0"/>
              </a:rPr>
              <a:t>分压的降低，</a:t>
            </a:r>
            <a:r>
              <a:rPr lang="en-US" altLang="zh-CN" sz="2200" i="0" dirty="0">
                <a:solidFill>
                  <a:srgbClr val="FF0000"/>
                </a:solidFill>
                <a:latin typeface="Times New Roman" panose="02020603050405020304" pitchFamily="18" charset="0"/>
              </a:rPr>
              <a:t>N</a:t>
            </a:r>
            <a:r>
              <a:rPr lang="zh-CN" altLang="en-US" sz="2200" i="0" dirty="0">
                <a:solidFill>
                  <a:srgbClr val="FF0000"/>
                </a:solidFill>
                <a:latin typeface="Times New Roman" panose="02020603050405020304" pitchFamily="18" charset="0"/>
              </a:rPr>
              <a:t>空位浓度增加。</a:t>
            </a:r>
            <a:endParaRPr lang="en-US" altLang="zh-CN" sz="2200" i="0" dirty="0">
              <a:solidFill>
                <a:srgbClr val="FF0000"/>
              </a:solidFill>
              <a:latin typeface="Times New Roman" panose="02020603050405020304" pitchFamily="18" charset="0"/>
            </a:endParaRPr>
          </a:p>
          <a:p>
            <a:pPr algn="just">
              <a:lnSpc>
                <a:spcPct val="120000"/>
              </a:lnSpc>
              <a:buFont typeface="Wingdings" panose="05000000000000000000" pitchFamily="2" charset="2"/>
              <a:buChar char="p"/>
            </a:pPr>
            <a:r>
              <a:rPr lang="zh-CN" altLang="en-US" sz="2200" i="0" dirty="0">
                <a:solidFill>
                  <a:srgbClr val="FF0000"/>
                </a:solidFill>
                <a:latin typeface="Times New Roman" panose="02020603050405020304" pitchFamily="18" charset="0"/>
              </a:rPr>
              <a:t>但是这种随着</a:t>
            </a:r>
            <a:r>
              <a:rPr lang="en-US" altLang="zh-CN" sz="2200" i="0" dirty="0">
                <a:solidFill>
                  <a:srgbClr val="FF0000"/>
                </a:solidFill>
                <a:latin typeface="Times New Roman" panose="02020603050405020304" pitchFamily="18" charset="0"/>
              </a:rPr>
              <a:t>N</a:t>
            </a:r>
            <a:r>
              <a:rPr lang="zh-CN" altLang="en-US" sz="2200" i="0" dirty="0">
                <a:solidFill>
                  <a:srgbClr val="FF0000"/>
                </a:solidFill>
                <a:latin typeface="Times New Roman" panose="02020603050405020304" pitchFamily="18" charset="0"/>
              </a:rPr>
              <a:t>分压的改变非常缓慢，要想得到</a:t>
            </a:r>
            <a:r>
              <a:rPr lang="en-US" altLang="zh-CN" sz="2200" i="0" dirty="0">
                <a:solidFill>
                  <a:srgbClr val="FF0000"/>
                </a:solidFill>
                <a:latin typeface="Times New Roman" panose="02020603050405020304" pitchFamily="18" charset="0"/>
              </a:rPr>
              <a:t>10</a:t>
            </a:r>
            <a:r>
              <a:rPr lang="en-US" altLang="zh-CN" sz="2200" i="0" baseline="30000" dirty="0">
                <a:solidFill>
                  <a:srgbClr val="FF0000"/>
                </a:solidFill>
                <a:latin typeface="Times New Roman" panose="02020603050405020304" pitchFamily="18" charset="0"/>
              </a:rPr>
              <a:t>19</a:t>
            </a:r>
            <a:r>
              <a:rPr lang="en-US" altLang="zh-CN" sz="2200" i="0" dirty="0">
                <a:solidFill>
                  <a:srgbClr val="FF0000"/>
                </a:solidFill>
                <a:latin typeface="Times New Roman" panose="02020603050405020304" pitchFamily="18" charset="0"/>
              </a:rPr>
              <a:t> cm</a:t>
            </a:r>
            <a:r>
              <a:rPr lang="en-US" altLang="zh-CN" sz="2200" i="0" baseline="30000" dirty="0">
                <a:solidFill>
                  <a:srgbClr val="FF0000"/>
                </a:solidFill>
                <a:latin typeface="Times New Roman" panose="02020603050405020304" pitchFamily="18" charset="0"/>
              </a:rPr>
              <a:t>-3 </a:t>
            </a:r>
            <a:r>
              <a:rPr lang="zh-CN" altLang="en-US" sz="2200" i="0" dirty="0">
                <a:latin typeface="Times New Roman" panose="02020603050405020304" pitchFamily="18" charset="0"/>
              </a:rPr>
              <a:t>的</a:t>
            </a:r>
            <a:r>
              <a:rPr lang="en-US" altLang="zh-CN" sz="2200" i="0" dirty="0">
                <a:latin typeface="Times New Roman" panose="02020603050405020304" pitchFamily="18" charset="0"/>
              </a:rPr>
              <a:t>N</a:t>
            </a:r>
            <a:r>
              <a:rPr lang="zh-CN" altLang="en-US" sz="2200" i="0" dirty="0">
                <a:latin typeface="Times New Roman" panose="02020603050405020304" pitchFamily="18" charset="0"/>
              </a:rPr>
              <a:t>空位浓度，</a:t>
            </a:r>
            <a:r>
              <a:rPr lang="en-US" altLang="zh-CN" sz="2200" i="0" dirty="0">
                <a:latin typeface="Times New Roman" panose="02020603050405020304" pitchFamily="18" charset="0"/>
              </a:rPr>
              <a:t> (p</a:t>
            </a:r>
            <a:r>
              <a:rPr lang="en-US" altLang="zh-CN" sz="2200" i="0" baseline="-25000" dirty="0">
                <a:latin typeface="Times New Roman" panose="02020603050405020304" pitchFamily="18" charset="0"/>
              </a:rPr>
              <a:t>N</a:t>
            </a:r>
            <a:r>
              <a:rPr lang="en-US" altLang="zh-CN" sz="2200" i="0" dirty="0">
                <a:latin typeface="Times New Roman" panose="02020603050405020304" pitchFamily="18" charset="0"/>
              </a:rPr>
              <a:t> / p</a:t>
            </a:r>
            <a:r>
              <a:rPr lang="en-US" altLang="zh-CN" sz="2200" i="0" baseline="-25000" dirty="0">
                <a:latin typeface="Times New Roman" panose="02020603050405020304" pitchFamily="18" charset="0"/>
              </a:rPr>
              <a:t>Total</a:t>
            </a:r>
            <a:r>
              <a:rPr lang="en-US" altLang="zh-CN" sz="2200" i="0" dirty="0">
                <a:latin typeface="Times New Roman" panose="02020603050405020304" pitchFamily="18" charset="0"/>
              </a:rPr>
              <a:t>) </a:t>
            </a:r>
            <a:r>
              <a:rPr lang="zh-CN" altLang="en-US" sz="2200" i="0" dirty="0">
                <a:latin typeface="Times New Roman" panose="02020603050405020304" pitchFamily="18" charset="0"/>
              </a:rPr>
              <a:t>值达到</a:t>
            </a:r>
            <a:r>
              <a:rPr lang="en-US" altLang="zh-CN" sz="2200" i="0" dirty="0">
                <a:latin typeface="Times New Roman" panose="02020603050405020304" pitchFamily="18" charset="0"/>
              </a:rPr>
              <a:t>10</a:t>
            </a:r>
            <a:r>
              <a:rPr lang="en-US" altLang="zh-CN" sz="2200" i="0" baseline="30000" dirty="0">
                <a:latin typeface="Times New Roman" panose="02020603050405020304" pitchFamily="18" charset="0"/>
              </a:rPr>
              <a:t>-20</a:t>
            </a:r>
            <a:r>
              <a:rPr lang="en-US" altLang="zh-CN" sz="2200" i="0" dirty="0">
                <a:latin typeface="Times New Roman" panose="02020603050405020304" pitchFamily="18" charset="0"/>
              </a:rPr>
              <a:t> </a:t>
            </a:r>
            <a:r>
              <a:rPr lang="zh-CN" altLang="en-US" sz="2200" i="0" dirty="0">
                <a:latin typeface="Times New Roman" panose="02020603050405020304" pitchFamily="18" charset="0"/>
              </a:rPr>
              <a:t>，</a:t>
            </a:r>
            <a:r>
              <a:rPr lang="en-US" altLang="zh-CN" sz="2200" i="0" dirty="0">
                <a:latin typeface="Times New Roman" panose="02020603050405020304" pitchFamily="18" charset="0"/>
              </a:rPr>
              <a:t> (p</a:t>
            </a:r>
            <a:r>
              <a:rPr lang="en-US" altLang="zh-CN" sz="2200" i="0" baseline="-25000" dirty="0">
                <a:latin typeface="Times New Roman" panose="02020603050405020304" pitchFamily="18" charset="0"/>
              </a:rPr>
              <a:t>Ga</a:t>
            </a:r>
            <a:r>
              <a:rPr lang="en-US" altLang="zh-CN" sz="2200" i="0" dirty="0">
                <a:latin typeface="Times New Roman" panose="02020603050405020304" pitchFamily="18" charset="0"/>
              </a:rPr>
              <a:t> / p</a:t>
            </a:r>
            <a:r>
              <a:rPr lang="en-US" altLang="zh-CN" sz="2200" i="0" baseline="-25000" dirty="0">
                <a:latin typeface="Times New Roman" panose="02020603050405020304" pitchFamily="18" charset="0"/>
              </a:rPr>
              <a:t>Total</a:t>
            </a:r>
            <a:r>
              <a:rPr lang="en-US" altLang="zh-CN" sz="2200" i="0" dirty="0">
                <a:latin typeface="Times New Roman" panose="02020603050405020304" pitchFamily="18" charset="0"/>
              </a:rPr>
              <a:t>) </a:t>
            </a:r>
            <a:r>
              <a:rPr lang="zh-CN" altLang="en-US" sz="2200" i="0" dirty="0">
                <a:latin typeface="Times New Roman" panose="02020603050405020304" pitchFamily="18" charset="0"/>
              </a:rPr>
              <a:t>约为</a:t>
            </a:r>
            <a:r>
              <a:rPr lang="en-US" altLang="zh-CN" sz="2200" i="0" dirty="0">
                <a:latin typeface="Times New Roman" panose="02020603050405020304" pitchFamily="18" charset="0"/>
              </a:rPr>
              <a:t>1</a:t>
            </a:r>
            <a:r>
              <a:rPr lang="zh-CN" altLang="en-US" sz="2200" i="0" dirty="0">
                <a:latin typeface="Times New Roman" panose="02020603050405020304" pitchFamily="18" charset="0"/>
              </a:rPr>
              <a:t>。</a:t>
            </a:r>
            <a:r>
              <a:rPr lang="en-US" altLang="zh-CN" sz="2200" i="0" dirty="0">
                <a:latin typeface="Times New Roman" panose="02020603050405020304" pitchFamily="18" charset="0"/>
              </a:rPr>
              <a:t> </a:t>
            </a:r>
            <a:endParaRPr lang="en-US" altLang="zh-CN" sz="2200" i="0" dirty="0">
              <a:latin typeface="Times New Roman" panose="02020603050405020304" pitchFamily="18" charset="0"/>
            </a:endParaRPr>
          </a:p>
          <a:p>
            <a:pPr algn="just">
              <a:lnSpc>
                <a:spcPct val="120000"/>
              </a:lnSpc>
              <a:buFont typeface="Wingdings" panose="05000000000000000000" pitchFamily="2" charset="2"/>
              <a:buChar char="p"/>
            </a:pPr>
            <a:r>
              <a:rPr lang="zh-CN" altLang="en-US" sz="2200" i="0" dirty="0">
                <a:latin typeface="Times New Roman" panose="02020603050405020304" pitchFamily="18" charset="0"/>
              </a:rPr>
              <a:t>这表明在通常的</a:t>
            </a:r>
            <a:r>
              <a:rPr lang="en-US" altLang="zh-CN" sz="2200" i="0" dirty="0">
                <a:latin typeface="Times New Roman" panose="02020603050405020304" pitchFamily="18" charset="0"/>
              </a:rPr>
              <a:t>N</a:t>
            </a:r>
            <a:r>
              <a:rPr lang="zh-CN" altLang="en-US" sz="2200" i="0" dirty="0">
                <a:latin typeface="Times New Roman" panose="02020603050405020304" pitchFamily="18" charset="0"/>
              </a:rPr>
              <a:t>分压下，对于</a:t>
            </a:r>
            <a:r>
              <a:rPr lang="en-US" altLang="zh-CN" sz="2200" i="0" dirty="0">
                <a:solidFill>
                  <a:srgbClr val="FF0000"/>
                </a:solidFill>
                <a:latin typeface="Times New Roman" panose="02020603050405020304" pitchFamily="18" charset="0"/>
              </a:rPr>
              <a:t>n&gt;2*10</a:t>
            </a:r>
            <a:r>
              <a:rPr lang="en-US" altLang="zh-CN" sz="2200" i="0" baseline="30000" dirty="0">
                <a:solidFill>
                  <a:srgbClr val="FF0000"/>
                </a:solidFill>
                <a:latin typeface="Times New Roman" panose="02020603050405020304" pitchFamily="18" charset="0"/>
              </a:rPr>
              <a:t>17</a:t>
            </a:r>
            <a:r>
              <a:rPr lang="en-US" altLang="zh-CN" sz="2200" i="0" dirty="0">
                <a:solidFill>
                  <a:srgbClr val="FF0000"/>
                </a:solidFill>
                <a:latin typeface="Times New Roman" panose="02020603050405020304" pitchFamily="18" charset="0"/>
              </a:rPr>
              <a:t> cm</a:t>
            </a:r>
            <a:r>
              <a:rPr lang="en-US" altLang="zh-CN" sz="2200" i="0" baseline="30000" dirty="0">
                <a:solidFill>
                  <a:srgbClr val="FF0000"/>
                </a:solidFill>
                <a:latin typeface="Times New Roman" panose="02020603050405020304" pitchFamily="18" charset="0"/>
              </a:rPr>
              <a:t>-3</a:t>
            </a:r>
            <a:r>
              <a:rPr lang="en-US" altLang="zh-CN" sz="2200" i="0" dirty="0">
                <a:latin typeface="Times New Roman" panose="02020603050405020304" pitchFamily="18" charset="0"/>
              </a:rPr>
              <a:t>,</a:t>
            </a:r>
            <a:r>
              <a:rPr lang="zh-CN" altLang="en-US" sz="2200" i="0" dirty="0">
                <a:latin typeface="Times New Roman" panose="02020603050405020304" pitchFamily="18" charset="0"/>
              </a:rPr>
              <a:t>的载流子浓度，</a:t>
            </a:r>
            <a:r>
              <a:rPr lang="en-US" altLang="zh-CN" sz="2200" i="0" dirty="0">
                <a:latin typeface="Times New Roman" panose="02020603050405020304" pitchFamily="18" charset="0"/>
              </a:rPr>
              <a:t>N</a:t>
            </a:r>
            <a:r>
              <a:rPr lang="zh-CN" altLang="en-US" sz="2200" i="0" dirty="0">
                <a:latin typeface="Times New Roman" panose="02020603050405020304" pitchFamily="18" charset="0"/>
              </a:rPr>
              <a:t>空位不是主要的原因。</a:t>
            </a:r>
            <a:endParaRPr lang="en-US" altLang="zh-CN" sz="2200" i="0" dirty="0">
              <a:latin typeface="Times New Roman" panose="02020603050405020304" pitchFamily="18" charset="0"/>
            </a:endParaRPr>
          </a:p>
          <a:p>
            <a:pPr algn="just">
              <a:lnSpc>
                <a:spcPct val="120000"/>
              </a:lnSpc>
              <a:buFont typeface="Wingdings" panose="05000000000000000000" pitchFamily="2" charset="2"/>
              <a:buChar char="p"/>
            </a:pPr>
            <a:r>
              <a:rPr lang="zh-CN" altLang="en-US" sz="2200" i="0" dirty="0">
                <a:latin typeface="Times New Roman" panose="02020603050405020304" pitchFamily="18" charset="0"/>
              </a:rPr>
              <a:t>作为比较，我们还在</a:t>
            </a:r>
            <a:r>
              <a:rPr lang="en-US" altLang="zh-CN" sz="2200" i="0" dirty="0">
                <a:solidFill>
                  <a:srgbClr val="FF0000"/>
                </a:solidFill>
                <a:latin typeface="Times New Roman" panose="02020603050405020304" pitchFamily="18" charset="0"/>
              </a:rPr>
              <a:t>550°C</a:t>
            </a:r>
            <a:r>
              <a:rPr lang="zh-CN" altLang="en-US" sz="2200" i="0" dirty="0">
                <a:solidFill>
                  <a:srgbClr val="FF0000"/>
                </a:solidFill>
                <a:latin typeface="Times New Roman" panose="02020603050405020304" pitchFamily="18" charset="0"/>
              </a:rPr>
              <a:t>下生长了</a:t>
            </a:r>
            <a:r>
              <a:rPr lang="en-US" altLang="zh-CN" sz="2200" i="0" dirty="0">
                <a:solidFill>
                  <a:srgbClr val="FF0000"/>
                </a:solidFill>
                <a:latin typeface="Times New Roman" panose="02020603050405020304" pitchFamily="18" charset="0"/>
              </a:rPr>
              <a:t>GaN</a:t>
            </a:r>
            <a:r>
              <a:rPr lang="zh-CN" altLang="en-US" sz="2200" i="0" dirty="0">
                <a:solidFill>
                  <a:srgbClr val="FF0000"/>
                </a:solidFill>
                <a:latin typeface="Times New Roman" panose="02020603050405020304" pitchFamily="18" charset="0"/>
              </a:rPr>
              <a:t>薄膜</a:t>
            </a:r>
            <a:r>
              <a:rPr lang="en-US" altLang="zh-CN" sz="2200" i="0" dirty="0">
                <a:solidFill>
                  <a:srgbClr val="FF0000"/>
                </a:solidFill>
                <a:latin typeface="Times New Roman" panose="02020603050405020304" pitchFamily="18" charset="0"/>
              </a:rPr>
              <a:t>3</a:t>
            </a:r>
            <a:r>
              <a:rPr lang="zh-CN" altLang="en-US" sz="2200" i="0" dirty="0">
                <a:solidFill>
                  <a:srgbClr val="FF0000"/>
                </a:solidFill>
                <a:latin typeface="Times New Roman" panose="02020603050405020304" pitchFamily="18" charset="0"/>
              </a:rPr>
              <a:t>个小时，厚度约为</a:t>
            </a:r>
            <a:r>
              <a:rPr lang="en-US" altLang="zh-CN" sz="2200" i="0" dirty="0">
                <a:solidFill>
                  <a:srgbClr val="FF0000"/>
                </a:solidFill>
                <a:latin typeface="Times New Roman" panose="02020603050405020304" pitchFamily="18" charset="0"/>
              </a:rPr>
              <a:t>2</a:t>
            </a:r>
            <a:r>
              <a:rPr lang="zh-CN" altLang="en-US" sz="2200" i="0" dirty="0">
                <a:solidFill>
                  <a:srgbClr val="FF0000"/>
                </a:solidFill>
                <a:latin typeface="Times New Roman" panose="02020603050405020304" pitchFamily="18" charset="0"/>
              </a:rPr>
              <a:t>微米，载流子浓度大于</a:t>
            </a:r>
            <a:r>
              <a:rPr lang="en-US" altLang="zh-CN" sz="2200" i="0" dirty="0">
                <a:solidFill>
                  <a:srgbClr val="FF0000"/>
                </a:solidFill>
                <a:latin typeface="Times New Roman" panose="02020603050405020304" pitchFamily="18" charset="0"/>
              </a:rPr>
              <a:t>10</a:t>
            </a:r>
            <a:r>
              <a:rPr lang="en-US" altLang="zh-CN" sz="2200" i="0" baseline="30000" dirty="0">
                <a:solidFill>
                  <a:srgbClr val="FF0000"/>
                </a:solidFill>
                <a:latin typeface="Times New Roman" panose="02020603050405020304" pitchFamily="18" charset="0"/>
              </a:rPr>
              <a:t>19</a:t>
            </a:r>
            <a:r>
              <a:rPr lang="en-US" altLang="zh-CN" sz="2200" i="0" dirty="0">
                <a:solidFill>
                  <a:srgbClr val="FF0000"/>
                </a:solidFill>
                <a:latin typeface="Times New Roman" panose="02020603050405020304" pitchFamily="18" charset="0"/>
              </a:rPr>
              <a:t> cm</a:t>
            </a:r>
            <a:r>
              <a:rPr lang="en-US" altLang="zh-CN" sz="2200" i="0" baseline="30000" dirty="0">
                <a:solidFill>
                  <a:srgbClr val="FF0000"/>
                </a:solidFill>
                <a:latin typeface="Times New Roman" panose="02020603050405020304" pitchFamily="18" charset="0"/>
              </a:rPr>
              <a:t>-3</a:t>
            </a:r>
            <a:r>
              <a:rPr lang="en-US" altLang="zh-CN" sz="2200" i="0" dirty="0">
                <a:latin typeface="Times New Roman" panose="02020603050405020304" pitchFamily="18" charset="0"/>
              </a:rPr>
              <a:t>. </a:t>
            </a:r>
            <a:endParaRPr lang="zh-CN" altLang="en-US" sz="2200" i="0" dirty="0">
              <a:latin typeface="Times New Roman" panose="02020603050405020304" pitchFamily="18" charset="0"/>
            </a:endParaRPr>
          </a:p>
        </p:txBody>
      </p:sp>
      <p:sp>
        <p:nvSpPr>
          <p:cNvPr id="65540" name="TextBox 10"/>
          <p:cNvSpPr txBox="1"/>
          <p:nvPr/>
        </p:nvSpPr>
        <p:spPr>
          <a:xfrm>
            <a:off x="428625" y="5572125"/>
            <a:ext cx="8215313" cy="769938"/>
          </a:xfrm>
          <a:prstGeom prst="rect">
            <a:avLst/>
          </a:prstGeom>
          <a:solidFill>
            <a:schemeClr val="bg1"/>
          </a:solidFill>
          <a:ln w="9525">
            <a:noFill/>
          </a:ln>
        </p:spPr>
        <p:txBody>
          <a:bodyPr>
            <a:spAutoFit/>
          </a:bodyPr>
          <a:lstStyle/>
          <a:p>
            <a:pPr algn="just">
              <a:buFont typeface="Wingdings" panose="05000000000000000000" pitchFamily="2" charset="2"/>
              <a:buChar char="p"/>
            </a:pPr>
            <a:r>
              <a:rPr lang="zh-CN" altLang="en-US" sz="2200" i="0" dirty="0">
                <a:latin typeface="Times New Roman" panose="02020603050405020304" pitchFamily="18" charset="0"/>
              </a:rPr>
              <a:t>在这样的温度下，没有发现</a:t>
            </a:r>
            <a:r>
              <a:rPr lang="en-US" altLang="zh-CN" sz="2200" i="0" dirty="0">
                <a:latin typeface="Times New Roman" panose="02020603050405020304" pitchFamily="18" charset="0"/>
              </a:rPr>
              <a:t>N</a:t>
            </a:r>
            <a:r>
              <a:rPr lang="zh-CN" altLang="en-US" sz="2200" i="0" dirty="0">
                <a:latin typeface="Times New Roman" panose="02020603050405020304" pitchFamily="18" charset="0"/>
              </a:rPr>
              <a:t>和</a:t>
            </a:r>
            <a:r>
              <a:rPr lang="en-US" altLang="zh-CN" sz="2200" i="0" dirty="0">
                <a:latin typeface="Times New Roman" panose="02020603050405020304" pitchFamily="18" charset="0"/>
              </a:rPr>
              <a:t>Ga</a:t>
            </a:r>
            <a:r>
              <a:rPr lang="zh-CN" altLang="en-US" sz="2200" i="0" dirty="0">
                <a:latin typeface="Times New Roman" panose="02020603050405020304" pitchFamily="18" charset="0"/>
              </a:rPr>
              <a:t>分压对载流子浓度的影响。这表明低温生长不能降低背景载流子浓度。</a:t>
            </a:r>
            <a:endParaRPr lang="zh-CN" altLang="en-US" sz="22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714375" y="428625"/>
            <a:ext cx="7772400" cy="85725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2.</a:t>
            </a:r>
            <a:r>
              <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质量输运（流体力学）</a:t>
            </a:r>
            <a:endParaRPr kumimoji="0" lang="zh-CN" altLang="en-US" sz="32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6563" name="内容占位符 2"/>
          <p:cNvSpPr>
            <a:spLocks noGrp="1"/>
          </p:cNvSpPr>
          <p:nvPr>
            <p:ph idx="1"/>
          </p:nvPr>
        </p:nvSpPr>
        <p:spPr>
          <a:xfrm>
            <a:off x="642938" y="1357313"/>
            <a:ext cx="8072437" cy="4714875"/>
          </a:xfrm>
        </p:spPr>
        <p:txBody>
          <a:bodyPr vert="horz" wrap="square" lIns="91440" tIns="45720" rIns="91440" bIns="45720" anchor="t"/>
          <a:lstStyle/>
          <a:p>
            <a:r>
              <a:rPr lang="en-US" altLang="zh-CN" sz="2000" dirty="0"/>
              <a:t>OMVPE</a:t>
            </a:r>
            <a:r>
              <a:rPr lang="zh-CN" altLang="en-US" sz="2000" dirty="0"/>
              <a:t>的流体力学问题是整个</a:t>
            </a:r>
            <a:r>
              <a:rPr lang="en-US" altLang="zh-CN" sz="2000" dirty="0"/>
              <a:t>OMVPE</a:t>
            </a:r>
            <a:r>
              <a:rPr lang="zh-CN" altLang="en-US" sz="2000" dirty="0"/>
              <a:t>过程的最基础的部分。</a:t>
            </a:r>
            <a:endParaRPr lang="en-US" altLang="zh-CN" sz="2000" dirty="0"/>
          </a:p>
          <a:p>
            <a:r>
              <a:rPr lang="en-US" altLang="zh-CN" sz="2000" dirty="0"/>
              <a:t>OMVPE</a:t>
            </a:r>
            <a:r>
              <a:rPr lang="zh-CN" altLang="en-US" sz="2000" dirty="0"/>
              <a:t>的流体力学问题对反应室构造和系统总压力有更密切的依赖关系。</a:t>
            </a:r>
            <a:endParaRPr lang="en-US" altLang="zh-CN" sz="2000" dirty="0"/>
          </a:p>
          <a:p>
            <a:r>
              <a:rPr lang="zh-CN" altLang="en-US" sz="2000" dirty="0"/>
              <a:t>对于所有常规</a:t>
            </a:r>
            <a:r>
              <a:rPr lang="en-US" altLang="zh-CN" sz="2000" dirty="0"/>
              <a:t>OMVPE</a:t>
            </a:r>
            <a:r>
              <a:rPr lang="zh-CN" altLang="en-US" sz="2000" dirty="0"/>
              <a:t>过程而言，当超过衬底温度的适当范围时，流体力学效应将限制生长速率。</a:t>
            </a:r>
            <a:endParaRPr lang="en-US" altLang="zh-CN" sz="2000" dirty="0"/>
          </a:p>
          <a:p>
            <a:r>
              <a:rPr lang="en-US" altLang="zh-CN" sz="2000" dirty="0"/>
              <a:t>OMVPE</a:t>
            </a:r>
            <a:r>
              <a:rPr lang="zh-CN" altLang="en-US" sz="2000" dirty="0"/>
              <a:t>流体力学问题的完全处理包括三维的质量（源）、动量、及能量在适当边界条件下偏微分方程系列的联立解。</a:t>
            </a:r>
            <a:endParaRPr lang="zh-CN" altLang="en-US" sz="2000" dirty="0"/>
          </a:p>
        </p:txBody>
      </p:sp>
      <p:pic>
        <p:nvPicPr>
          <p:cNvPr id="66564" name="Picture 4" descr="6"/>
          <p:cNvPicPr>
            <a:picLocks noChangeAspect="1"/>
          </p:cNvPicPr>
          <p:nvPr/>
        </p:nvPicPr>
        <p:blipFill>
          <a:blip r:embed="rId1"/>
          <a:stretch>
            <a:fillRect/>
          </a:stretch>
        </p:blipFill>
        <p:spPr>
          <a:xfrm>
            <a:off x="1428750" y="3857625"/>
            <a:ext cx="5953125" cy="2357438"/>
          </a:xfrm>
          <a:prstGeom prst="rect">
            <a:avLst/>
          </a:prstGeom>
          <a:noFill/>
          <a:ln w="9525">
            <a:noFill/>
          </a:ln>
        </p:spPr>
      </p:pic>
      <p:sp>
        <p:nvSpPr>
          <p:cNvPr id="66565" name="TextBox 4"/>
          <p:cNvSpPr txBox="1"/>
          <p:nvPr/>
        </p:nvSpPr>
        <p:spPr>
          <a:xfrm>
            <a:off x="2428875" y="6143625"/>
            <a:ext cx="5715000" cy="398780"/>
          </a:xfrm>
          <a:prstGeom prst="rect">
            <a:avLst/>
          </a:prstGeom>
          <a:solidFill>
            <a:schemeClr val="bg1"/>
          </a:solidFill>
          <a:ln w="9525">
            <a:noFill/>
          </a:ln>
        </p:spPr>
        <p:txBody>
          <a:bodyPr>
            <a:spAutoFit/>
          </a:bodyPr>
          <a:lstStyle/>
          <a:p>
            <a:r>
              <a:rPr lang="zh-CN" altLang="en-US" sz="2000" b="1" i="0" dirty="0">
                <a:latin typeface="Times New Roman" panose="02020603050405020304" pitchFamily="18" charset="0"/>
              </a:rPr>
              <a:t>基座上方边界层平行束流的变化</a:t>
            </a:r>
            <a:endParaRPr lang="zh-CN" altLang="en-US" sz="2000" b="1" i="0" dirty="0">
              <a:latin typeface="Times New Roman" panose="02020603050405020304" pitchFamily="18" charset="0"/>
            </a:endParaRPr>
          </a:p>
        </p:txBody>
      </p:sp>
      <p:sp>
        <p:nvSpPr>
          <p:cNvPr id="2" name="灯片编号占位符 1"/>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UNIT_PLACING_PICTURE_USER_VIEWPORT" val="{&quot;height&quot;:2730,&quot;width&quot;:5085}"/>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16552</Words>
  <Application>WPS 演示</Application>
  <PresentationFormat>全屏显示(4:3)</PresentationFormat>
  <Paragraphs>916</Paragraphs>
  <Slides>60</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23</vt:i4>
      </vt:variant>
      <vt:variant>
        <vt:lpstr>幻灯片标题</vt:lpstr>
      </vt:variant>
      <vt:variant>
        <vt:i4>60</vt:i4>
      </vt:variant>
    </vt:vector>
  </HeadingPairs>
  <TitlesOfParts>
    <vt:vector size="99" baseType="lpstr">
      <vt:lpstr>Arial</vt:lpstr>
      <vt:lpstr>宋体</vt:lpstr>
      <vt:lpstr>Wingdings</vt:lpstr>
      <vt:lpstr>Times New Roman</vt:lpstr>
      <vt:lpstr>Wingdings 3</vt:lpstr>
      <vt:lpstr>Lucida Sans Unicode</vt:lpstr>
      <vt:lpstr>黑体</vt:lpstr>
      <vt:lpstr>Symbol</vt:lpstr>
      <vt:lpstr>微软雅黑</vt:lpstr>
      <vt:lpstr>Calibri Light</vt:lpstr>
      <vt:lpstr>Calibri</vt:lpstr>
      <vt:lpstr>Arial Unicode MS</vt:lpstr>
      <vt:lpstr>Symbol</vt:lpstr>
      <vt:lpstr>Arial Unicode MS</vt:lpstr>
      <vt:lpstr>MS PGothic</vt:lpstr>
      <vt:lpstr>Office Theme</vt:lpstr>
      <vt:lpstr>PBrush</vt:lpstr>
      <vt:lpstr>Equation.2</vt:lpstr>
      <vt:lpstr>Equation.3</vt:lpstr>
      <vt:lpstr>Equation.3</vt:lpstr>
      <vt:lpstr>Equation.3</vt:lpstr>
      <vt:lpstr>Equation.2</vt:lpstr>
      <vt:lpstr>Equation.3</vt:lpstr>
      <vt:lpstr>Equation.3</vt:lpstr>
      <vt:lpstr>Equation.2</vt:lpstr>
      <vt:lpstr>Equation.2</vt:lpstr>
      <vt:lpstr>Equation.2</vt:lpstr>
      <vt:lpstr>Equation.2</vt:lpstr>
      <vt:lpstr>Equation.2</vt:lpstr>
      <vt:lpstr>Equation.3</vt:lpstr>
      <vt:lpstr>Equation.2</vt:lpstr>
      <vt:lpstr>Equation.2</vt:lpstr>
      <vt:lpstr>Equation.3</vt:lpstr>
      <vt:lpstr>Equation.2</vt:lpstr>
      <vt:lpstr>Equation.2</vt:lpstr>
      <vt:lpstr>Equation.2</vt:lpstr>
      <vt:lpstr>Equation.3</vt:lpstr>
      <vt:lpstr>Equation.3</vt:lpstr>
      <vt:lpstr>Equation.2</vt:lpstr>
      <vt:lpstr>PowerPoint 演示文稿</vt:lpstr>
      <vt:lpstr>PowerPoint 演示文稿</vt:lpstr>
      <vt:lpstr>2.2.1 MOCVD生长的关键过程</vt:lpstr>
      <vt:lpstr>  MOVPE生长的GaN中背景载流子浓度和缺陷的关系  </vt:lpstr>
      <vt:lpstr>vacancies and antisites are dominant defects at growth temperature. The reactions are as follows </vt:lpstr>
      <vt:lpstr>PowerPoint 演示文稿</vt:lpstr>
      <vt:lpstr>PowerPoint 演示文稿</vt:lpstr>
      <vt:lpstr>PowerPoint 演示文稿</vt:lpstr>
      <vt:lpstr>2.质量输运（流体力学）</vt:lpstr>
      <vt:lpstr>PowerPoint 演示文稿</vt:lpstr>
      <vt:lpstr>边界层模型</vt:lpstr>
      <vt:lpstr>3.表面过程</vt:lpstr>
      <vt:lpstr>PowerPoint 演示文稿</vt:lpstr>
      <vt:lpstr>位错生长机制</vt:lpstr>
      <vt:lpstr>PowerPoint 演示文稿</vt:lpstr>
      <vt:lpstr>PowerPoint 演示文稿</vt:lpstr>
      <vt:lpstr>4.化学反应</vt:lpstr>
      <vt:lpstr>III族有机源</vt:lpstr>
      <vt:lpstr>氮源</vt:lpstr>
      <vt:lpstr>2.2.2 MOCVD生长步骤概述 </vt:lpstr>
      <vt:lpstr>PowerPoint 演示文稿</vt:lpstr>
      <vt:lpstr>PowerPoint 演示文稿</vt:lpstr>
      <vt:lpstr>控制过程的特征（生长速率V）</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现有反应室的情况</vt:lpstr>
      <vt:lpstr>现有反应室的情况</vt:lpstr>
      <vt:lpstr>现有反应室的情况</vt:lpstr>
      <vt:lpstr>最新进展－反射谱测量EpiR-TT</vt:lpstr>
      <vt:lpstr>PowerPoint 演示文稿</vt:lpstr>
      <vt:lpstr> MOCVD原理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phy.pku.edu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gyzhang</dc:creator>
  <cp:lastModifiedBy>czz</cp:lastModifiedBy>
  <cp:revision>445</cp:revision>
  <cp:lastPrinted>1998-07-27T02:37:00Z</cp:lastPrinted>
  <dcterms:created xsi:type="dcterms:W3CDTF">1998-06-09T13:44:00Z</dcterms:created>
  <dcterms:modified xsi:type="dcterms:W3CDTF">2021-10-21T02:15:26Z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26EB6F103C964F33BBD5FC3D83BEB0AE</vt:lpwstr>
  </property>
</Properties>
</file>